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Lst>
  <p:sldSz cx="18288000" cy="10287000"/>
  <p:notesSz cx="6858000" cy="9144000"/>
  <p:embeddedFontLst>
    <p:embeddedFont>
      <p:font typeface="Alfa Slab One" panose="020B0604020202020204" charset="0"/>
      <p:regular r:id="rId17"/>
    </p:embeddedFont>
    <p:embeddedFont>
      <p:font typeface="Alice" panose="020B0604020202020204" charset="0"/>
      <p:regular r:id="rId18"/>
    </p:embeddedFont>
    <p:embeddedFont>
      <p:font typeface="Alice Bold" panose="020B0604020202020204" charset="0"/>
      <p:regular r:id="rId19"/>
    </p:embeddedFont>
    <p:embeddedFont>
      <p:font typeface="Archivo Black" panose="020B0604020202020204" charset="0"/>
      <p:regular r:id="rId20"/>
    </p:embeddedFont>
    <p:embeddedFont>
      <p:font typeface="Lato Bold" panose="020B0604020202020204" charset="0"/>
      <p:regular r:id="rId21"/>
    </p:embeddedFont>
    <p:embeddedFont>
      <p:font typeface="League Spartan" panose="020B0604020202020204" charset="0"/>
      <p:regular r:id="rId22"/>
    </p:embeddedFont>
    <p:embeddedFont>
      <p:font typeface="Poppins" panose="00000500000000000000" pitchFamily="2" charset="0"/>
      <p:regular r:id="rId23"/>
    </p:embeddedFont>
    <p:embeddedFont>
      <p:font typeface="Poppins Bold" panose="00000800000000000000" charset="0"/>
      <p:regular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2" d="100"/>
          <a:sy n="52" d="100"/>
        </p:scale>
        <p:origin x="850" y="6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3/21/2024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3/21/2024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3/21/2024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3/21/2024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3/21/2024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3/21/2024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3.jpeg"/><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jpe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e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31.png"/><Relationship Id="rId2" Type="http://schemas.openxmlformats.org/officeDocument/2006/relationships/image" Target="../media/image28.jpeg"/><Relationship Id="rId1" Type="http://schemas.openxmlformats.org/officeDocument/2006/relationships/slideLayout" Target="../slideLayouts/slideLayout7.xml"/><Relationship Id="rId6" Type="http://schemas.openxmlformats.org/officeDocument/2006/relationships/image" Target="../media/image30.jpeg"/><Relationship Id="rId5" Type="http://schemas.openxmlformats.org/officeDocument/2006/relationships/image" Target="../media/image29.png"/><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2.jpe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7.png"/><Relationship Id="rId4" Type="http://schemas.openxmlformats.org/officeDocument/2006/relationships/image" Target="../media/image6.jpe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jpe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jpeg"/><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jpeg"/><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jpe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3.png"/><Relationship Id="rId7" Type="http://schemas.openxmlformats.org/officeDocument/2006/relationships/image" Target="../media/image18.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3" name="Group 3"/>
          <p:cNvGrpSpPr/>
          <p:nvPr/>
        </p:nvGrpSpPr>
        <p:grpSpPr>
          <a:xfrm>
            <a:off x="-1130300" y="4057750"/>
            <a:ext cx="3086100" cy="2171499"/>
            <a:chOff x="0" y="0"/>
            <a:chExt cx="812800" cy="571917"/>
          </a:xfrm>
        </p:grpSpPr>
        <p:sp>
          <p:nvSpPr>
            <p:cNvPr id="4" name="Freeform 4"/>
            <p:cNvSpPr/>
            <p:nvPr/>
          </p:nvSpPr>
          <p:spPr>
            <a:xfrm>
              <a:off x="0" y="0"/>
              <a:ext cx="812800" cy="571917"/>
            </a:xfrm>
            <a:custGeom>
              <a:avLst/>
              <a:gdLst/>
              <a:ahLst/>
              <a:cxnLst/>
              <a:rect l="l" t="t" r="r" b="b"/>
              <a:pathLst>
                <a:path w="812800" h="571917">
                  <a:moveTo>
                    <a:pt x="609600" y="0"/>
                  </a:moveTo>
                  <a:cubicBezTo>
                    <a:pt x="721824" y="0"/>
                    <a:pt x="812800" y="128028"/>
                    <a:pt x="812800" y="285959"/>
                  </a:cubicBezTo>
                  <a:cubicBezTo>
                    <a:pt x="812800" y="443889"/>
                    <a:pt x="721824" y="571917"/>
                    <a:pt x="609600" y="571917"/>
                  </a:cubicBezTo>
                  <a:lnTo>
                    <a:pt x="203200" y="571917"/>
                  </a:lnTo>
                  <a:cubicBezTo>
                    <a:pt x="90976" y="571917"/>
                    <a:pt x="0" y="443889"/>
                    <a:pt x="0" y="285959"/>
                  </a:cubicBezTo>
                  <a:cubicBezTo>
                    <a:pt x="0" y="128028"/>
                    <a:pt x="90976" y="0"/>
                    <a:pt x="203200" y="0"/>
                  </a:cubicBezTo>
                  <a:close/>
                </a:path>
              </a:pathLst>
            </a:custGeom>
            <a:solidFill>
              <a:srgbClr val="004AAD"/>
            </a:solidFill>
          </p:spPr>
        </p:sp>
        <p:sp>
          <p:nvSpPr>
            <p:cNvPr id="5" name="TextBox 5"/>
            <p:cNvSpPr txBox="1"/>
            <p:nvPr/>
          </p:nvSpPr>
          <p:spPr>
            <a:xfrm>
              <a:off x="0" y="-47625"/>
              <a:ext cx="812800" cy="619542"/>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16467343" y="4057750"/>
            <a:ext cx="3086100" cy="2171499"/>
            <a:chOff x="0" y="0"/>
            <a:chExt cx="812800" cy="571917"/>
          </a:xfrm>
        </p:grpSpPr>
        <p:sp>
          <p:nvSpPr>
            <p:cNvPr id="7" name="Freeform 7"/>
            <p:cNvSpPr/>
            <p:nvPr/>
          </p:nvSpPr>
          <p:spPr>
            <a:xfrm>
              <a:off x="0" y="0"/>
              <a:ext cx="812800" cy="571917"/>
            </a:xfrm>
            <a:custGeom>
              <a:avLst/>
              <a:gdLst/>
              <a:ahLst/>
              <a:cxnLst/>
              <a:rect l="l" t="t" r="r" b="b"/>
              <a:pathLst>
                <a:path w="812800" h="571917">
                  <a:moveTo>
                    <a:pt x="609600" y="0"/>
                  </a:moveTo>
                  <a:cubicBezTo>
                    <a:pt x="721824" y="0"/>
                    <a:pt x="812800" y="128028"/>
                    <a:pt x="812800" y="285959"/>
                  </a:cubicBezTo>
                  <a:cubicBezTo>
                    <a:pt x="812800" y="443889"/>
                    <a:pt x="721824" y="571917"/>
                    <a:pt x="609600" y="571917"/>
                  </a:cubicBezTo>
                  <a:lnTo>
                    <a:pt x="203200" y="571917"/>
                  </a:lnTo>
                  <a:cubicBezTo>
                    <a:pt x="90976" y="571917"/>
                    <a:pt x="0" y="443889"/>
                    <a:pt x="0" y="285959"/>
                  </a:cubicBezTo>
                  <a:cubicBezTo>
                    <a:pt x="0" y="128028"/>
                    <a:pt x="90976" y="0"/>
                    <a:pt x="203200" y="0"/>
                  </a:cubicBezTo>
                  <a:close/>
                </a:path>
              </a:pathLst>
            </a:custGeom>
            <a:solidFill>
              <a:srgbClr val="004AAD"/>
            </a:solidFill>
          </p:spPr>
        </p:sp>
        <p:sp>
          <p:nvSpPr>
            <p:cNvPr id="8" name="TextBox 8"/>
            <p:cNvSpPr txBox="1"/>
            <p:nvPr/>
          </p:nvSpPr>
          <p:spPr>
            <a:xfrm>
              <a:off x="0" y="-47625"/>
              <a:ext cx="812800" cy="619542"/>
            </a:xfrm>
            <a:prstGeom prst="rect">
              <a:avLst/>
            </a:prstGeom>
          </p:spPr>
          <p:txBody>
            <a:bodyPr lIns="50800" tIns="50800" rIns="50800" bIns="50800" rtlCol="0" anchor="ctr"/>
            <a:lstStyle/>
            <a:p>
              <a:pPr algn="ctr">
                <a:lnSpc>
                  <a:spcPts val="2659"/>
                </a:lnSpc>
              </a:pPr>
              <a:endParaRPr/>
            </a:p>
          </p:txBody>
        </p:sp>
      </p:grpSp>
      <p:sp>
        <p:nvSpPr>
          <p:cNvPr id="9" name="Freeform 9"/>
          <p:cNvSpPr/>
          <p:nvPr/>
        </p:nvSpPr>
        <p:spPr>
          <a:xfrm>
            <a:off x="0" y="9424266"/>
            <a:ext cx="2224621" cy="862734"/>
          </a:xfrm>
          <a:custGeom>
            <a:avLst/>
            <a:gdLst/>
            <a:ahLst/>
            <a:cxnLst/>
            <a:rect l="l" t="t" r="r" b="b"/>
            <a:pathLst>
              <a:path w="2224621" h="862734">
                <a:moveTo>
                  <a:pt x="0" y="0"/>
                </a:moveTo>
                <a:lnTo>
                  <a:pt x="2224621" y="0"/>
                </a:lnTo>
                <a:lnTo>
                  <a:pt x="2224621" y="862734"/>
                </a:lnTo>
                <a:lnTo>
                  <a:pt x="0" y="862734"/>
                </a:lnTo>
                <a:lnTo>
                  <a:pt x="0" y="0"/>
                </a:lnTo>
                <a:close/>
              </a:path>
            </a:pathLst>
          </a:custGeom>
          <a:blipFill>
            <a:blip r:embed="rId3"/>
            <a:stretch>
              <a:fillRect/>
            </a:stretch>
          </a:blipFill>
        </p:spPr>
      </p:sp>
      <p:sp>
        <p:nvSpPr>
          <p:cNvPr id="10" name="Freeform 10"/>
          <p:cNvSpPr/>
          <p:nvPr/>
        </p:nvSpPr>
        <p:spPr>
          <a:xfrm>
            <a:off x="16109174" y="0"/>
            <a:ext cx="2602805" cy="1465543"/>
          </a:xfrm>
          <a:custGeom>
            <a:avLst/>
            <a:gdLst/>
            <a:ahLst/>
            <a:cxnLst/>
            <a:rect l="l" t="t" r="r" b="b"/>
            <a:pathLst>
              <a:path w="2602805" h="1465543">
                <a:moveTo>
                  <a:pt x="0" y="0"/>
                </a:moveTo>
                <a:lnTo>
                  <a:pt x="2602805" y="0"/>
                </a:lnTo>
                <a:lnTo>
                  <a:pt x="2602805" y="1465543"/>
                </a:lnTo>
                <a:lnTo>
                  <a:pt x="0" y="1465543"/>
                </a:lnTo>
                <a:lnTo>
                  <a:pt x="0" y="0"/>
                </a:lnTo>
                <a:close/>
              </a:path>
            </a:pathLst>
          </a:custGeom>
          <a:blipFill>
            <a:blip r:embed="rId4"/>
            <a:stretch>
              <a:fillRect/>
            </a:stretch>
          </a:blipFill>
        </p:spPr>
      </p:sp>
      <p:sp>
        <p:nvSpPr>
          <p:cNvPr id="11" name="TextBox 11"/>
          <p:cNvSpPr txBox="1"/>
          <p:nvPr/>
        </p:nvSpPr>
        <p:spPr>
          <a:xfrm>
            <a:off x="0" y="1933489"/>
            <a:ext cx="18215350" cy="1484866"/>
          </a:xfrm>
          <a:prstGeom prst="rect">
            <a:avLst/>
          </a:prstGeom>
        </p:spPr>
        <p:txBody>
          <a:bodyPr lIns="0" tIns="0" rIns="0" bIns="0" rtlCol="0" anchor="t">
            <a:spAutoFit/>
          </a:bodyPr>
          <a:lstStyle/>
          <a:p>
            <a:pPr algn="ctr">
              <a:lnSpc>
                <a:spcPts val="12132"/>
              </a:lnSpc>
            </a:pPr>
            <a:r>
              <a:rPr lang="en-US" sz="8665">
                <a:solidFill>
                  <a:srgbClr val="004AAD"/>
                </a:solidFill>
                <a:latin typeface="League Spartan Bold"/>
              </a:rPr>
              <a:t>INTEL® GEN AI HACKATHON</a:t>
            </a:r>
          </a:p>
        </p:txBody>
      </p:sp>
      <p:sp>
        <p:nvSpPr>
          <p:cNvPr id="12" name="TextBox 12"/>
          <p:cNvSpPr txBox="1"/>
          <p:nvPr/>
        </p:nvSpPr>
        <p:spPr>
          <a:xfrm>
            <a:off x="3568573" y="4119433"/>
            <a:ext cx="11285996" cy="1829059"/>
          </a:xfrm>
          <a:prstGeom prst="rect">
            <a:avLst/>
          </a:prstGeom>
        </p:spPr>
        <p:txBody>
          <a:bodyPr lIns="0" tIns="0" rIns="0" bIns="0" rtlCol="0" anchor="t">
            <a:spAutoFit/>
          </a:bodyPr>
          <a:lstStyle/>
          <a:p>
            <a:pPr algn="ctr">
              <a:lnSpc>
                <a:spcPts val="14828"/>
              </a:lnSpc>
              <a:spcBef>
                <a:spcPct val="0"/>
              </a:spcBef>
            </a:pPr>
            <a:r>
              <a:rPr lang="en-US" sz="10591">
                <a:solidFill>
                  <a:srgbClr val="004AAD"/>
                </a:solidFill>
                <a:latin typeface="Archivo Black"/>
              </a:rPr>
              <a:t>LazyCoders</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8135867" y="4793505"/>
            <a:ext cx="10361272" cy="5828216"/>
          </a:xfrm>
          <a:custGeom>
            <a:avLst/>
            <a:gdLst/>
            <a:ahLst/>
            <a:cxnLst/>
            <a:rect l="l" t="t" r="r" b="b"/>
            <a:pathLst>
              <a:path w="10361272" h="5828216">
                <a:moveTo>
                  <a:pt x="0" y="0"/>
                </a:moveTo>
                <a:lnTo>
                  <a:pt x="10361273" y="0"/>
                </a:lnTo>
                <a:lnTo>
                  <a:pt x="10361273" y="5828215"/>
                </a:lnTo>
                <a:lnTo>
                  <a:pt x="0" y="5828215"/>
                </a:lnTo>
                <a:lnTo>
                  <a:pt x="0" y="0"/>
                </a:lnTo>
                <a:close/>
              </a:path>
            </a:pathLst>
          </a:custGeom>
          <a:blipFill>
            <a:blip r:embed="rId2"/>
            <a:stretch>
              <a:fillRect/>
            </a:stretch>
          </a:blipFill>
        </p:spPr>
      </p:sp>
      <p:sp>
        <p:nvSpPr>
          <p:cNvPr id="3" name="Freeform 3"/>
          <p:cNvSpPr/>
          <p:nvPr/>
        </p:nvSpPr>
        <p:spPr>
          <a:xfrm>
            <a:off x="16243356" y="0"/>
            <a:ext cx="2602805" cy="1465543"/>
          </a:xfrm>
          <a:custGeom>
            <a:avLst/>
            <a:gdLst/>
            <a:ahLst/>
            <a:cxnLst/>
            <a:rect l="l" t="t" r="r" b="b"/>
            <a:pathLst>
              <a:path w="2602805" h="1465543">
                <a:moveTo>
                  <a:pt x="0" y="0"/>
                </a:moveTo>
                <a:lnTo>
                  <a:pt x="2602805" y="0"/>
                </a:lnTo>
                <a:lnTo>
                  <a:pt x="2602805" y="1465543"/>
                </a:lnTo>
                <a:lnTo>
                  <a:pt x="0" y="1465543"/>
                </a:lnTo>
                <a:lnTo>
                  <a:pt x="0" y="0"/>
                </a:lnTo>
                <a:close/>
              </a:path>
            </a:pathLst>
          </a:custGeom>
          <a:blipFill>
            <a:blip r:embed="rId3"/>
            <a:stretch>
              <a:fillRect/>
            </a:stretch>
          </a:blipFill>
        </p:spPr>
      </p:sp>
      <p:sp>
        <p:nvSpPr>
          <p:cNvPr id="4" name="Freeform 4"/>
          <p:cNvSpPr/>
          <p:nvPr/>
        </p:nvSpPr>
        <p:spPr>
          <a:xfrm>
            <a:off x="0" y="9558296"/>
            <a:ext cx="1879015" cy="728704"/>
          </a:xfrm>
          <a:custGeom>
            <a:avLst/>
            <a:gdLst/>
            <a:ahLst/>
            <a:cxnLst/>
            <a:rect l="l" t="t" r="r" b="b"/>
            <a:pathLst>
              <a:path w="1879015" h="728704">
                <a:moveTo>
                  <a:pt x="0" y="0"/>
                </a:moveTo>
                <a:lnTo>
                  <a:pt x="1879015" y="0"/>
                </a:lnTo>
                <a:lnTo>
                  <a:pt x="1879015" y="728704"/>
                </a:lnTo>
                <a:lnTo>
                  <a:pt x="0" y="728704"/>
                </a:lnTo>
                <a:lnTo>
                  <a:pt x="0" y="0"/>
                </a:lnTo>
                <a:close/>
              </a:path>
            </a:pathLst>
          </a:custGeom>
          <a:blipFill>
            <a:blip r:embed="rId4"/>
            <a:stretch>
              <a:fillRect/>
            </a:stretch>
          </a:blipFill>
        </p:spPr>
      </p:sp>
      <p:sp>
        <p:nvSpPr>
          <p:cNvPr id="5" name="TextBox 5"/>
          <p:cNvSpPr txBox="1"/>
          <p:nvPr/>
        </p:nvSpPr>
        <p:spPr>
          <a:xfrm>
            <a:off x="0" y="313639"/>
            <a:ext cx="17076150" cy="1062431"/>
          </a:xfrm>
          <a:prstGeom prst="rect">
            <a:avLst/>
          </a:prstGeom>
        </p:spPr>
        <p:txBody>
          <a:bodyPr lIns="0" tIns="0" rIns="0" bIns="0" rtlCol="0" anchor="t">
            <a:spAutoFit/>
          </a:bodyPr>
          <a:lstStyle/>
          <a:p>
            <a:pPr algn="ctr">
              <a:lnSpc>
                <a:spcPts val="8640"/>
              </a:lnSpc>
            </a:pPr>
            <a:r>
              <a:rPr lang="en-US" sz="6171">
                <a:solidFill>
                  <a:srgbClr val="004AAD"/>
                </a:solidFill>
                <a:latin typeface="Alfa Slab One"/>
              </a:rPr>
              <a:t>INTEL® EXTENSION FOR PYTORCH</a:t>
            </a:r>
          </a:p>
        </p:txBody>
      </p:sp>
      <p:sp>
        <p:nvSpPr>
          <p:cNvPr id="6" name="TextBox 6"/>
          <p:cNvSpPr txBox="1"/>
          <p:nvPr/>
        </p:nvSpPr>
        <p:spPr>
          <a:xfrm>
            <a:off x="930747" y="2024219"/>
            <a:ext cx="15214656" cy="2564766"/>
          </a:xfrm>
          <a:prstGeom prst="rect">
            <a:avLst/>
          </a:prstGeom>
        </p:spPr>
        <p:txBody>
          <a:bodyPr lIns="0" tIns="0" rIns="0" bIns="0" rtlCol="0" anchor="t">
            <a:spAutoFit/>
          </a:bodyPr>
          <a:lstStyle/>
          <a:p>
            <a:pPr>
              <a:lnSpc>
                <a:spcPts val="4059"/>
              </a:lnSpc>
              <a:spcBef>
                <a:spcPct val="0"/>
              </a:spcBef>
            </a:pPr>
            <a:r>
              <a:rPr lang="en-US" sz="2899">
                <a:solidFill>
                  <a:srgbClr val="31356E"/>
                </a:solidFill>
                <a:latin typeface="Alice"/>
              </a:rPr>
              <a:t>Intel Extension for PyTorch* extends PyTorch with optimizations for extra performance boost on Intel hardware. Most of the optimizations will be included in stock PyTorch releases eventually, and the intention of the extension is to deliver up to date features and optimizations for PyTorch on Intel hardware, examples include AVX-512 Vector Neural Network Instructions (AVX512 VNNI) and Intel® Advanced Matrix Extensions (Intel® AMX).</a:t>
            </a:r>
          </a:p>
        </p:txBody>
      </p:sp>
      <p:sp>
        <p:nvSpPr>
          <p:cNvPr id="7" name="TextBox 7"/>
          <p:cNvSpPr txBox="1"/>
          <p:nvPr/>
        </p:nvSpPr>
        <p:spPr>
          <a:xfrm>
            <a:off x="1028700" y="6059796"/>
            <a:ext cx="6313408" cy="1184278"/>
          </a:xfrm>
          <a:prstGeom prst="rect">
            <a:avLst/>
          </a:prstGeom>
        </p:spPr>
        <p:txBody>
          <a:bodyPr lIns="0" tIns="0" rIns="0" bIns="0" rtlCol="0" anchor="t">
            <a:spAutoFit/>
          </a:bodyPr>
          <a:lstStyle/>
          <a:p>
            <a:pPr algn="ctr">
              <a:lnSpc>
                <a:spcPts val="9799"/>
              </a:lnSpc>
              <a:spcBef>
                <a:spcPct val="0"/>
              </a:spcBef>
            </a:pPr>
            <a:r>
              <a:rPr lang="en-US" sz="6999">
                <a:solidFill>
                  <a:srgbClr val="004AAD"/>
                </a:solidFill>
                <a:latin typeface="Alfa Slab One"/>
              </a:rPr>
              <a:t>Architecture </a:t>
            </a:r>
          </a:p>
        </p:txBody>
      </p:sp>
      <p:sp>
        <p:nvSpPr>
          <p:cNvPr id="8" name="AutoShape 8"/>
          <p:cNvSpPr/>
          <p:nvPr/>
        </p:nvSpPr>
        <p:spPr>
          <a:xfrm>
            <a:off x="1028700" y="7707612"/>
            <a:ext cx="6492240" cy="0"/>
          </a:xfrm>
          <a:prstGeom prst="line">
            <a:avLst/>
          </a:prstGeom>
          <a:ln w="180975" cap="flat">
            <a:solidFill>
              <a:srgbClr val="000000"/>
            </a:solidFill>
            <a:prstDash val="solid"/>
            <a:headEnd type="none" w="sm" len="sm"/>
            <a:tailEnd type="arrow" w="med" len="sm"/>
          </a:ln>
        </p:spPr>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3" name="Group 3"/>
          <p:cNvGrpSpPr/>
          <p:nvPr/>
        </p:nvGrpSpPr>
        <p:grpSpPr>
          <a:xfrm>
            <a:off x="11908043" y="0"/>
            <a:ext cx="6379957" cy="10287000"/>
            <a:chOff x="0" y="0"/>
            <a:chExt cx="1680318" cy="2709333"/>
          </a:xfrm>
        </p:grpSpPr>
        <p:sp>
          <p:nvSpPr>
            <p:cNvPr id="4" name="Freeform 4"/>
            <p:cNvSpPr/>
            <p:nvPr/>
          </p:nvSpPr>
          <p:spPr>
            <a:xfrm>
              <a:off x="0" y="0"/>
              <a:ext cx="1680318" cy="2709333"/>
            </a:xfrm>
            <a:custGeom>
              <a:avLst/>
              <a:gdLst/>
              <a:ahLst/>
              <a:cxnLst/>
              <a:rect l="l" t="t" r="r" b="b"/>
              <a:pathLst>
                <a:path w="1680318" h="2709333">
                  <a:moveTo>
                    <a:pt x="0" y="0"/>
                  </a:moveTo>
                  <a:lnTo>
                    <a:pt x="1680318" y="0"/>
                  </a:lnTo>
                  <a:lnTo>
                    <a:pt x="1680318" y="2709333"/>
                  </a:lnTo>
                  <a:lnTo>
                    <a:pt x="0" y="2709333"/>
                  </a:lnTo>
                  <a:close/>
                </a:path>
              </a:pathLst>
            </a:custGeom>
            <a:solidFill>
              <a:srgbClr val="004AAD"/>
            </a:solidFill>
          </p:spPr>
        </p:sp>
        <p:sp>
          <p:nvSpPr>
            <p:cNvPr id="5" name="TextBox 5"/>
            <p:cNvSpPr txBox="1"/>
            <p:nvPr/>
          </p:nvSpPr>
          <p:spPr>
            <a:xfrm>
              <a:off x="0" y="-47625"/>
              <a:ext cx="1680318" cy="2756958"/>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10755298" y="1119739"/>
            <a:ext cx="1868266" cy="1868266"/>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5E5E5"/>
            </a:solidFill>
          </p:spPr>
        </p:sp>
        <p:sp>
          <p:nvSpPr>
            <p:cNvPr id="8" name="TextBox 8"/>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sp>
        <p:nvSpPr>
          <p:cNvPr id="9" name="TextBox 9"/>
          <p:cNvSpPr txBox="1"/>
          <p:nvPr/>
        </p:nvSpPr>
        <p:spPr>
          <a:xfrm>
            <a:off x="5628193" y="1715220"/>
            <a:ext cx="4908029" cy="515574"/>
          </a:xfrm>
          <a:prstGeom prst="rect">
            <a:avLst/>
          </a:prstGeom>
        </p:spPr>
        <p:txBody>
          <a:bodyPr lIns="0" tIns="0" rIns="0" bIns="0" rtlCol="0" anchor="t">
            <a:spAutoFit/>
          </a:bodyPr>
          <a:lstStyle/>
          <a:p>
            <a:pPr algn="r">
              <a:lnSpc>
                <a:spcPts val="4132"/>
              </a:lnSpc>
              <a:spcBef>
                <a:spcPct val="0"/>
              </a:spcBef>
            </a:pPr>
            <a:r>
              <a:rPr lang="en-US" sz="2951">
                <a:solidFill>
                  <a:srgbClr val="31356E"/>
                </a:solidFill>
                <a:latin typeface="Archivo Black"/>
              </a:rPr>
              <a:t>Ease-of-use Python API</a:t>
            </a:r>
          </a:p>
        </p:txBody>
      </p:sp>
      <p:sp>
        <p:nvSpPr>
          <p:cNvPr id="10" name="TextBox 10"/>
          <p:cNvSpPr txBox="1"/>
          <p:nvPr/>
        </p:nvSpPr>
        <p:spPr>
          <a:xfrm>
            <a:off x="5500359" y="4036138"/>
            <a:ext cx="4908029" cy="1055959"/>
          </a:xfrm>
          <a:prstGeom prst="rect">
            <a:avLst/>
          </a:prstGeom>
        </p:spPr>
        <p:txBody>
          <a:bodyPr lIns="0" tIns="0" rIns="0" bIns="0" rtlCol="0" anchor="t">
            <a:spAutoFit/>
          </a:bodyPr>
          <a:lstStyle/>
          <a:p>
            <a:pPr algn="r">
              <a:lnSpc>
                <a:spcPts val="4272"/>
              </a:lnSpc>
              <a:spcBef>
                <a:spcPct val="0"/>
              </a:spcBef>
            </a:pPr>
            <a:r>
              <a:rPr lang="en-US" sz="3051">
                <a:solidFill>
                  <a:srgbClr val="31356E"/>
                </a:solidFill>
                <a:latin typeface="Archivo Black"/>
              </a:rPr>
              <a:t>Auto Mixed Precision (AMP)</a:t>
            </a:r>
          </a:p>
        </p:txBody>
      </p:sp>
      <p:sp>
        <p:nvSpPr>
          <p:cNvPr id="11" name="TextBox 11"/>
          <p:cNvSpPr txBox="1"/>
          <p:nvPr/>
        </p:nvSpPr>
        <p:spPr>
          <a:xfrm>
            <a:off x="12811980" y="5921902"/>
            <a:ext cx="5081926" cy="1878539"/>
          </a:xfrm>
          <a:prstGeom prst="rect">
            <a:avLst/>
          </a:prstGeom>
        </p:spPr>
        <p:txBody>
          <a:bodyPr lIns="0" tIns="0" rIns="0" bIns="0" rtlCol="0" anchor="t">
            <a:spAutoFit/>
          </a:bodyPr>
          <a:lstStyle/>
          <a:p>
            <a:pPr algn="just">
              <a:lnSpc>
                <a:spcPts val="2508"/>
              </a:lnSpc>
              <a:spcBef>
                <a:spcPct val="0"/>
              </a:spcBef>
            </a:pPr>
            <a:r>
              <a:rPr lang="en-US" sz="1791">
                <a:solidFill>
                  <a:srgbClr val="FFFFFF"/>
                </a:solidFill>
                <a:latin typeface="Alice"/>
              </a:rPr>
              <a:t>To optimize performance further with torchscript, Intel® Extension for PyTorch* supports fusion of frequently used operator patterns, like Conv2D+ReLU, Linear+ReLU, etc. The benefit of the fusions are delivered to users in a transparent fashion.</a:t>
            </a:r>
          </a:p>
        </p:txBody>
      </p:sp>
      <p:grpSp>
        <p:nvGrpSpPr>
          <p:cNvPr id="12" name="Group 12"/>
          <p:cNvGrpSpPr/>
          <p:nvPr/>
        </p:nvGrpSpPr>
        <p:grpSpPr>
          <a:xfrm>
            <a:off x="10755298" y="3484065"/>
            <a:ext cx="1868266" cy="1868266"/>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5E5E5"/>
            </a:solidFill>
          </p:spPr>
        </p:sp>
        <p:sp>
          <p:nvSpPr>
            <p:cNvPr id="14" name="TextBox 14"/>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15" name="Group 15"/>
          <p:cNvGrpSpPr/>
          <p:nvPr/>
        </p:nvGrpSpPr>
        <p:grpSpPr>
          <a:xfrm>
            <a:off x="10755298" y="5790480"/>
            <a:ext cx="1868266" cy="1868266"/>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5E5E5"/>
            </a:solidFill>
          </p:spPr>
        </p:sp>
        <p:sp>
          <p:nvSpPr>
            <p:cNvPr id="17" name="TextBox 17"/>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18" name="Group 18"/>
          <p:cNvGrpSpPr/>
          <p:nvPr/>
        </p:nvGrpSpPr>
        <p:grpSpPr>
          <a:xfrm>
            <a:off x="-970541" y="2006345"/>
            <a:ext cx="1601933" cy="6466659"/>
            <a:chOff x="0" y="0"/>
            <a:chExt cx="421908" cy="1703153"/>
          </a:xfrm>
        </p:grpSpPr>
        <p:sp>
          <p:nvSpPr>
            <p:cNvPr id="19" name="Freeform 19"/>
            <p:cNvSpPr/>
            <p:nvPr/>
          </p:nvSpPr>
          <p:spPr>
            <a:xfrm>
              <a:off x="0" y="0"/>
              <a:ext cx="421908" cy="1703153"/>
            </a:xfrm>
            <a:custGeom>
              <a:avLst/>
              <a:gdLst/>
              <a:ahLst/>
              <a:cxnLst/>
              <a:rect l="l" t="t" r="r" b="b"/>
              <a:pathLst>
                <a:path w="421908" h="1703153">
                  <a:moveTo>
                    <a:pt x="210954" y="0"/>
                  </a:moveTo>
                  <a:lnTo>
                    <a:pt x="210954" y="0"/>
                  </a:lnTo>
                  <a:cubicBezTo>
                    <a:pt x="266903" y="0"/>
                    <a:pt x="320560" y="22225"/>
                    <a:pt x="360121" y="61787"/>
                  </a:cubicBezTo>
                  <a:cubicBezTo>
                    <a:pt x="399683" y="101349"/>
                    <a:pt x="421908" y="155006"/>
                    <a:pt x="421908" y="210954"/>
                  </a:cubicBezTo>
                  <a:lnTo>
                    <a:pt x="421908" y="1492199"/>
                  </a:lnTo>
                  <a:cubicBezTo>
                    <a:pt x="421908" y="1548147"/>
                    <a:pt x="399683" y="1601804"/>
                    <a:pt x="360121" y="1641366"/>
                  </a:cubicBezTo>
                  <a:cubicBezTo>
                    <a:pt x="320560" y="1680928"/>
                    <a:pt x="266903" y="1703153"/>
                    <a:pt x="210954" y="1703153"/>
                  </a:cubicBezTo>
                  <a:lnTo>
                    <a:pt x="210954" y="1703153"/>
                  </a:lnTo>
                  <a:cubicBezTo>
                    <a:pt x="155006" y="1703153"/>
                    <a:pt x="101349" y="1680928"/>
                    <a:pt x="61787" y="1641366"/>
                  </a:cubicBezTo>
                  <a:cubicBezTo>
                    <a:pt x="22225" y="1601804"/>
                    <a:pt x="0" y="1548147"/>
                    <a:pt x="0" y="1492199"/>
                  </a:cubicBezTo>
                  <a:lnTo>
                    <a:pt x="0" y="210954"/>
                  </a:lnTo>
                  <a:cubicBezTo>
                    <a:pt x="0" y="155006"/>
                    <a:pt x="22225" y="101349"/>
                    <a:pt x="61787" y="61787"/>
                  </a:cubicBezTo>
                  <a:cubicBezTo>
                    <a:pt x="101349" y="22225"/>
                    <a:pt x="155006" y="0"/>
                    <a:pt x="210954" y="0"/>
                  </a:cubicBezTo>
                  <a:close/>
                </a:path>
              </a:pathLst>
            </a:custGeom>
            <a:solidFill>
              <a:srgbClr val="004AAD"/>
            </a:solidFill>
          </p:spPr>
        </p:sp>
        <p:sp>
          <p:nvSpPr>
            <p:cNvPr id="20" name="TextBox 20"/>
            <p:cNvSpPr txBox="1"/>
            <p:nvPr/>
          </p:nvSpPr>
          <p:spPr>
            <a:xfrm>
              <a:off x="0" y="-47625"/>
              <a:ext cx="421908" cy="1750778"/>
            </a:xfrm>
            <a:prstGeom prst="rect">
              <a:avLst/>
            </a:prstGeom>
          </p:spPr>
          <p:txBody>
            <a:bodyPr lIns="50800" tIns="50800" rIns="50800" bIns="50800" rtlCol="0" anchor="ctr"/>
            <a:lstStyle/>
            <a:p>
              <a:pPr algn="ctr">
                <a:lnSpc>
                  <a:spcPts val="2659"/>
                </a:lnSpc>
              </a:pPr>
              <a:endParaRPr/>
            </a:p>
          </p:txBody>
        </p:sp>
      </p:grpSp>
      <p:sp>
        <p:nvSpPr>
          <p:cNvPr id="21" name="Freeform 21"/>
          <p:cNvSpPr/>
          <p:nvPr/>
        </p:nvSpPr>
        <p:spPr>
          <a:xfrm>
            <a:off x="0" y="9558296"/>
            <a:ext cx="1879015" cy="728704"/>
          </a:xfrm>
          <a:custGeom>
            <a:avLst/>
            <a:gdLst/>
            <a:ahLst/>
            <a:cxnLst/>
            <a:rect l="l" t="t" r="r" b="b"/>
            <a:pathLst>
              <a:path w="1879015" h="728704">
                <a:moveTo>
                  <a:pt x="0" y="0"/>
                </a:moveTo>
                <a:lnTo>
                  <a:pt x="1879015" y="0"/>
                </a:lnTo>
                <a:lnTo>
                  <a:pt x="1879015" y="728704"/>
                </a:lnTo>
                <a:lnTo>
                  <a:pt x="0" y="728704"/>
                </a:lnTo>
                <a:lnTo>
                  <a:pt x="0" y="0"/>
                </a:lnTo>
                <a:close/>
              </a:path>
            </a:pathLst>
          </a:custGeom>
          <a:blipFill>
            <a:blip r:embed="rId3"/>
            <a:stretch>
              <a:fillRect/>
            </a:stretch>
          </a:blipFill>
        </p:spPr>
      </p:sp>
      <p:sp>
        <p:nvSpPr>
          <p:cNvPr id="22" name="Freeform 22"/>
          <p:cNvSpPr/>
          <p:nvPr/>
        </p:nvSpPr>
        <p:spPr>
          <a:xfrm>
            <a:off x="-513808" y="0"/>
            <a:ext cx="2602805" cy="1465543"/>
          </a:xfrm>
          <a:custGeom>
            <a:avLst/>
            <a:gdLst/>
            <a:ahLst/>
            <a:cxnLst/>
            <a:rect l="l" t="t" r="r" b="b"/>
            <a:pathLst>
              <a:path w="2602805" h="1465543">
                <a:moveTo>
                  <a:pt x="0" y="0"/>
                </a:moveTo>
                <a:lnTo>
                  <a:pt x="2602805" y="0"/>
                </a:lnTo>
                <a:lnTo>
                  <a:pt x="2602805" y="1465543"/>
                </a:lnTo>
                <a:lnTo>
                  <a:pt x="0" y="1465543"/>
                </a:lnTo>
                <a:lnTo>
                  <a:pt x="0" y="0"/>
                </a:lnTo>
                <a:close/>
              </a:path>
            </a:pathLst>
          </a:custGeom>
          <a:blipFill>
            <a:blip r:embed="rId4"/>
            <a:stretch>
              <a:fillRect/>
            </a:stretch>
          </a:blipFill>
        </p:spPr>
      </p:sp>
      <p:sp>
        <p:nvSpPr>
          <p:cNvPr id="23" name="TextBox 23"/>
          <p:cNvSpPr txBox="1"/>
          <p:nvPr/>
        </p:nvSpPr>
        <p:spPr>
          <a:xfrm>
            <a:off x="0" y="295275"/>
            <a:ext cx="5508835" cy="779742"/>
          </a:xfrm>
          <a:prstGeom prst="rect">
            <a:avLst/>
          </a:prstGeom>
        </p:spPr>
        <p:txBody>
          <a:bodyPr lIns="0" tIns="0" rIns="0" bIns="0" rtlCol="0" anchor="t">
            <a:spAutoFit/>
          </a:bodyPr>
          <a:lstStyle/>
          <a:p>
            <a:pPr algn="r">
              <a:lnSpc>
                <a:spcPts val="6372"/>
              </a:lnSpc>
            </a:pPr>
            <a:r>
              <a:rPr lang="en-US" sz="4551">
                <a:solidFill>
                  <a:srgbClr val="000000"/>
                </a:solidFill>
                <a:latin typeface="Lato Bold"/>
              </a:rPr>
              <a:t>FEATURES OF:</a:t>
            </a:r>
          </a:p>
        </p:txBody>
      </p:sp>
      <p:sp>
        <p:nvSpPr>
          <p:cNvPr id="24" name="TextBox 24"/>
          <p:cNvSpPr txBox="1"/>
          <p:nvPr/>
        </p:nvSpPr>
        <p:spPr>
          <a:xfrm>
            <a:off x="1546294" y="1266467"/>
            <a:ext cx="4282075" cy="1671104"/>
          </a:xfrm>
          <a:prstGeom prst="rect">
            <a:avLst/>
          </a:prstGeom>
        </p:spPr>
        <p:txBody>
          <a:bodyPr lIns="0" tIns="0" rIns="0" bIns="0" rtlCol="0" anchor="t">
            <a:spAutoFit/>
          </a:bodyPr>
          <a:lstStyle/>
          <a:p>
            <a:pPr>
              <a:lnSpc>
                <a:spcPts val="4491"/>
              </a:lnSpc>
            </a:pPr>
            <a:r>
              <a:rPr lang="en-US" sz="3208">
                <a:solidFill>
                  <a:srgbClr val="31356E"/>
                </a:solidFill>
                <a:latin typeface="Archivo Black"/>
              </a:rPr>
              <a:t>INTEL® EXTENSION FOR PYTORCH</a:t>
            </a:r>
          </a:p>
        </p:txBody>
      </p:sp>
      <p:sp>
        <p:nvSpPr>
          <p:cNvPr id="25" name="TextBox 25"/>
          <p:cNvSpPr txBox="1"/>
          <p:nvPr/>
        </p:nvSpPr>
        <p:spPr>
          <a:xfrm>
            <a:off x="10870013" y="1500388"/>
            <a:ext cx="1638836" cy="1335977"/>
          </a:xfrm>
          <a:prstGeom prst="rect">
            <a:avLst/>
          </a:prstGeom>
        </p:spPr>
        <p:txBody>
          <a:bodyPr lIns="0" tIns="0" rIns="0" bIns="0" rtlCol="0" anchor="t">
            <a:spAutoFit/>
          </a:bodyPr>
          <a:lstStyle/>
          <a:p>
            <a:pPr algn="ctr">
              <a:lnSpc>
                <a:spcPts val="11002"/>
              </a:lnSpc>
            </a:pPr>
            <a:r>
              <a:rPr lang="en-US" sz="7859">
                <a:solidFill>
                  <a:srgbClr val="000000"/>
                </a:solidFill>
                <a:latin typeface="League Spartan"/>
              </a:rPr>
              <a:t>1</a:t>
            </a:r>
          </a:p>
        </p:txBody>
      </p:sp>
      <p:sp>
        <p:nvSpPr>
          <p:cNvPr id="26" name="TextBox 26"/>
          <p:cNvSpPr txBox="1"/>
          <p:nvPr/>
        </p:nvSpPr>
        <p:spPr>
          <a:xfrm>
            <a:off x="10870013" y="3807523"/>
            <a:ext cx="1638836" cy="1335977"/>
          </a:xfrm>
          <a:prstGeom prst="rect">
            <a:avLst/>
          </a:prstGeom>
        </p:spPr>
        <p:txBody>
          <a:bodyPr lIns="0" tIns="0" rIns="0" bIns="0" rtlCol="0" anchor="t">
            <a:spAutoFit/>
          </a:bodyPr>
          <a:lstStyle/>
          <a:p>
            <a:pPr algn="ctr">
              <a:lnSpc>
                <a:spcPts val="11002"/>
              </a:lnSpc>
            </a:pPr>
            <a:r>
              <a:rPr lang="en-US" sz="7859">
                <a:solidFill>
                  <a:srgbClr val="000000"/>
                </a:solidFill>
                <a:latin typeface="League Spartan Bold"/>
              </a:rPr>
              <a:t>2</a:t>
            </a:r>
          </a:p>
        </p:txBody>
      </p:sp>
      <p:sp>
        <p:nvSpPr>
          <p:cNvPr id="27" name="TextBox 27"/>
          <p:cNvSpPr txBox="1"/>
          <p:nvPr/>
        </p:nvSpPr>
        <p:spPr>
          <a:xfrm>
            <a:off x="10870013" y="6136033"/>
            <a:ext cx="1638836" cy="1335977"/>
          </a:xfrm>
          <a:prstGeom prst="rect">
            <a:avLst/>
          </a:prstGeom>
        </p:spPr>
        <p:txBody>
          <a:bodyPr lIns="0" tIns="0" rIns="0" bIns="0" rtlCol="0" anchor="t">
            <a:spAutoFit/>
          </a:bodyPr>
          <a:lstStyle/>
          <a:p>
            <a:pPr algn="ctr">
              <a:lnSpc>
                <a:spcPts val="11002"/>
              </a:lnSpc>
            </a:pPr>
            <a:r>
              <a:rPr lang="en-US" sz="7859">
                <a:solidFill>
                  <a:srgbClr val="000000"/>
                </a:solidFill>
                <a:latin typeface="League Spartan"/>
              </a:rPr>
              <a:t>3</a:t>
            </a:r>
          </a:p>
        </p:txBody>
      </p:sp>
      <p:sp>
        <p:nvSpPr>
          <p:cNvPr id="28" name="TextBox 28"/>
          <p:cNvSpPr txBox="1"/>
          <p:nvPr/>
        </p:nvSpPr>
        <p:spPr>
          <a:xfrm>
            <a:off x="12727149" y="1341110"/>
            <a:ext cx="5166757" cy="1832488"/>
          </a:xfrm>
          <a:prstGeom prst="rect">
            <a:avLst/>
          </a:prstGeom>
        </p:spPr>
        <p:txBody>
          <a:bodyPr lIns="0" tIns="0" rIns="0" bIns="0" rtlCol="0" anchor="t">
            <a:spAutoFit/>
          </a:bodyPr>
          <a:lstStyle/>
          <a:p>
            <a:pPr algn="just">
              <a:lnSpc>
                <a:spcPts val="2421"/>
              </a:lnSpc>
              <a:spcBef>
                <a:spcPct val="0"/>
              </a:spcBef>
            </a:pPr>
            <a:r>
              <a:rPr lang="en-US" sz="1729">
                <a:solidFill>
                  <a:srgbClr val="FFFFFF"/>
                </a:solidFill>
                <a:latin typeface="Alice"/>
              </a:rPr>
              <a:t>Intel® Extension for PyTorch* provides simple frontend Python APIs and utilities for users to get performance optimizations such as graph optimization and operator optimization with minor code changes. Typically, only 2 to 3 clauses are required to be added to the original code.</a:t>
            </a:r>
          </a:p>
        </p:txBody>
      </p:sp>
      <p:sp>
        <p:nvSpPr>
          <p:cNvPr id="29" name="TextBox 29"/>
          <p:cNvSpPr txBox="1"/>
          <p:nvPr/>
        </p:nvSpPr>
        <p:spPr>
          <a:xfrm>
            <a:off x="4460022" y="6443620"/>
            <a:ext cx="5948366" cy="504836"/>
          </a:xfrm>
          <a:prstGeom prst="rect">
            <a:avLst/>
          </a:prstGeom>
        </p:spPr>
        <p:txBody>
          <a:bodyPr lIns="0" tIns="0" rIns="0" bIns="0" rtlCol="0" anchor="t">
            <a:spAutoFit/>
          </a:bodyPr>
          <a:lstStyle/>
          <a:p>
            <a:pPr algn="r">
              <a:lnSpc>
                <a:spcPts val="4199"/>
              </a:lnSpc>
              <a:spcBef>
                <a:spcPct val="0"/>
              </a:spcBef>
            </a:pPr>
            <a:r>
              <a:rPr lang="en-US" sz="2999">
                <a:solidFill>
                  <a:srgbClr val="31356E"/>
                </a:solidFill>
                <a:latin typeface="Archivo Black"/>
              </a:rPr>
              <a:t>Graph Optimization</a:t>
            </a:r>
          </a:p>
        </p:txBody>
      </p:sp>
      <p:grpSp>
        <p:nvGrpSpPr>
          <p:cNvPr id="30" name="Group 30"/>
          <p:cNvGrpSpPr/>
          <p:nvPr/>
        </p:nvGrpSpPr>
        <p:grpSpPr>
          <a:xfrm>
            <a:off x="10755298" y="8054383"/>
            <a:ext cx="1868266" cy="1868266"/>
            <a:chOff x="0" y="0"/>
            <a:chExt cx="812800" cy="812800"/>
          </a:xfrm>
        </p:grpSpPr>
        <p:sp>
          <p:nvSpPr>
            <p:cNvPr id="31" name="Freeform 3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5E5E5"/>
            </a:solidFill>
          </p:spPr>
        </p:sp>
        <p:sp>
          <p:nvSpPr>
            <p:cNvPr id="32" name="TextBox 32"/>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sp>
        <p:nvSpPr>
          <p:cNvPr id="33" name="TextBox 33"/>
          <p:cNvSpPr txBox="1"/>
          <p:nvPr/>
        </p:nvSpPr>
        <p:spPr>
          <a:xfrm>
            <a:off x="10870013" y="8402523"/>
            <a:ext cx="1638836" cy="1335977"/>
          </a:xfrm>
          <a:prstGeom prst="rect">
            <a:avLst/>
          </a:prstGeom>
        </p:spPr>
        <p:txBody>
          <a:bodyPr lIns="0" tIns="0" rIns="0" bIns="0" rtlCol="0" anchor="t">
            <a:spAutoFit/>
          </a:bodyPr>
          <a:lstStyle/>
          <a:p>
            <a:pPr algn="ctr">
              <a:lnSpc>
                <a:spcPts val="11002"/>
              </a:lnSpc>
            </a:pPr>
            <a:r>
              <a:rPr lang="en-US" sz="7859">
                <a:solidFill>
                  <a:srgbClr val="000000"/>
                </a:solidFill>
                <a:latin typeface="League Spartan Bold"/>
              </a:rPr>
              <a:t>4</a:t>
            </a:r>
          </a:p>
        </p:txBody>
      </p:sp>
      <p:sp>
        <p:nvSpPr>
          <p:cNvPr id="34" name="TextBox 34"/>
          <p:cNvSpPr txBox="1"/>
          <p:nvPr/>
        </p:nvSpPr>
        <p:spPr>
          <a:xfrm>
            <a:off x="12811980" y="8238591"/>
            <a:ext cx="5241585" cy="1822405"/>
          </a:xfrm>
          <a:prstGeom prst="rect">
            <a:avLst/>
          </a:prstGeom>
        </p:spPr>
        <p:txBody>
          <a:bodyPr lIns="0" tIns="0" rIns="0" bIns="0" rtlCol="0" anchor="t">
            <a:spAutoFit/>
          </a:bodyPr>
          <a:lstStyle/>
          <a:p>
            <a:pPr algn="just">
              <a:lnSpc>
                <a:spcPts val="2452"/>
              </a:lnSpc>
              <a:spcBef>
                <a:spcPct val="0"/>
              </a:spcBef>
            </a:pPr>
            <a:r>
              <a:rPr lang="en-US" sz="1751">
                <a:solidFill>
                  <a:srgbClr val="FFFFFF"/>
                </a:solidFill>
                <a:latin typeface="Alice"/>
              </a:rPr>
              <a:t> Intel® Extension for PyTorch* also optimizes operators and implements several customized operators for performance. A few ATen operators are replaced by their optimized counterparts in Intel® Extension for PyTorch* via ATen registration mechanism.</a:t>
            </a:r>
          </a:p>
        </p:txBody>
      </p:sp>
      <p:sp>
        <p:nvSpPr>
          <p:cNvPr id="35" name="TextBox 35"/>
          <p:cNvSpPr txBox="1"/>
          <p:nvPr/>
        </p:nvSpPr>
        <p:spPr>
          <a:xfrm>
            <a:off x="12811980" y="3613062"/>
            <a:ext cx="5081926" cy="2127733"/>
          </a:xfrm>
          <a:prstGeom prst="rect">
            <a:avLst/>
          </a:prstGeom>
        </p:spPr>
        <p:txBody>
          <a:bodyPr lIns="0" tIns="0" rIns="0" bIns="0" rtlCol="0" anchor="t">
            <a:spAutoFit/>
          </a:bodyPr>
          <a:lstStyle/>
          <a:p>
            <a:pPr>
              <a:lnSpc>
                <a:spcPts val="2423"/>
              </a:lnSpc>
              <a:spcBef>
                <a:spcPct val="0"/>
              </a:spcBef>
            </a:pPr>
            <a:r>
              <a:rPr lang="en-US" sz="1730">
                <a:solidFill>
                  <a:srgbClr val="FFFFFF"/>
                </a:solidFill>
                <a:latin typeface="Alice"/>
              </a:rPr>
              <a:t>Low precision data type BFloat16 has been natively supported on the 3rd Generation Xeon scalable Servers (aka Cooper Lake) with AVX512 instruction set and will be supported on the next generation of Intel® Xeon® Scalable Processors with Intel® Advanced Matrix Extensions (Intel® AMX) instruction set with further boosted performance.</a:t>
            </a:r>
          </a:p>
        </p:txBody>
      </p:sp>
      <p:sp>
        <p:nvSpPr>
          <p:cNvPr id="36" name="TextBox 36"/>
          <p:cNvSpPr txBox="1"/>
          <p:nvPr/>
        </p:nvSpPr>
        <p:spPr>
          <a:xfrm>
            <a:off x="5828369" y="8707527"/>
            <a:ext cx="4613077" cy="504826"/>
          </a:xfrm>
          <a:prstGeom prst="rect">
            <a:avLst/>
          </a:prstGeom>
        </p:spPr>
        <p:txBody>
          <a:bodyPr lIns="0" tIns="0" rIns="0" bIns="0" rtlCol="0" anchor="t">
            <a:spAutoFit/>
          </a:bodyPr>
          <a:lstStyle/>
          <a:p>
            <a:pPr algn="ctr">
              <a:lnSpc>
                <a:spcPts val="4199"/>
              </a:lnSpc>
              <a:spcBef>
                <a:spcPct val="0"/>
              </a:spcBef>
            </a:pPr>
            <a:r>
              <a:rPr lang="en-US" sz="2999">
                <a:solidFill>
                  <a:srgbClr val="000000"/>
                </a:solidFill>
                <a:latin typeface="Archivo Black"/>
              </a:rPr>
              <a:t>Operator Optimization</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pic>
        <p:nvPicPr>
          <p:cNvPr id="3" name="Picture 3"/>
          <p:cNvPicPr>
            <a:picLocks noChangeAspect="1"/>
          </p:cNvPicPr>
          <p:nvPr/>
        </p:nvPicPr>
        <p:blipFill>
          <a:blip r:embed="rId3"/>
          <a:stretch>
            <a:fillRect/>
          </a:stretch>
        </p:blipFill>
        <p:spPr>
          <a:xfrm>
            <a:off x="6060855" y="-296080"/>
            <a:ext cx="11174443" cy="10879159"/>
          </a:xfrm>
          <a:prstGeom prst="rect">
            <a:avLst/>
          </a:prstGeom>
        </p:spPr>
      </p:pic>
      <p:sp>
        <p:nvSpPr>
          <p:cNvPr id="4" name="Freeform 4"/>
          <p:cNvSpPr/>
          <p:nvPr/>
        </p:nvSpPr>
        <p:spPr>
          <a:xfrm>
            <a:off x="0" y="9558296"/>
            <a:ext cx="1879015" cy="728704"/>
          </a:xfrm>
          <a:custGeom>
            <a:avLst/>
            <a:gdLst/>
            <a:ahLst/>
            <a:cxnLst/>
            <a:rect l="l" t="t" r="r" b="b"/>
            <a:pathLst>
              <a:path w="1879015" h="728704">
                <a:moveTo>
                  <a:pt x="0" y="0"/>
                </a:moveTo>
                <a:lnTo>
                  <a:pt x="1879015" y="0"/>
                </a:lnTo>
                <a:lnTo>
                  <a:pt x="1879015" y="728704"/>
                </a:lnTo>
                <a:lnTo>
                  <a:pt x="0" y="728704"/>
                </a:lnTo>
                <a:lnTo>
                  <a:pt x="0" y="0"/>
                </a:lnTo>
                <a:close/>
              </a:path>
            </a:pathLst>
          </a:custGeom>
          <a:blipFill>
            <a:blip r:embed="rId4"/>
            <a:stretch>
              <a:fillRect/>
            </a:stretch>
          </a:blipFill>
        </p:spPr>
      </p:sp>
      <p:sp>
        <p:nvSpPr>
          <p:cNvPr id="5" name="Freeform 5"/>
          <p:cNvSpPr/>
          <p:nvPr/>
        </p:nvSpPr>
        <p:spPr>
          <a:xfrm>
            <a:off x="16304095" y="-120046"/>
            <a:ext cx="2602805" cy="1465543"/>
          </a:xfrm>
          <a:custGeom>
            <a:avLst/>
            <a:gdLst/>
            <a:ahLst/>
            <a:cxnLst/>
            <a:rect l="l" t="t" r="r" b="b"/>
            <a:pathLst>
              <a:path w="2602805" h="1465543">
                <a:moveTo>
                  <a:pt x="0" y="0"/>
                </a:moveTo>
                <a:lnTo>
                  <a:pt x="2602805" y="0"/>
                </a:lnTo>
                <a:lnTo>
                  <a:pt x="2602805" y="1465543"/>
                </a:lnTo>
                <a:lnTo>
                  <a:pt x="0" y="1465543"/>
                </a:lnTo>
                <a:lnTo>
                  <a:pt x="0" y="0"/>
                </a:lnTo>
                <a:close/>
              </a:path>
            </a:pathLst>
          </a:custGeom>
          <a:blipFill>
            <a:blip r:embed="rId5"/>
            <a:stretch>
              <a:fillRect/>
            </a:stretch>
          </a:blipFill>
        </p:spPr>
      </p:sp>
      <p:sp>
        <p:nvSpPr>
          <p:cNvPr id="6" name="TextBox 6"/>
          <p:cNvSpPr txBox="1"/>
          <p:nvPr/>
        </p:nvSpPr>
        <p:spPr>
          <a:xfrm>
            <a:off x="577613" y="1757930"/>
            <a:ext cx="9432534" cy="2905060"/>
          </a:xfrm>
          <a:prstGeom prst="rect">
            <a:avLst/>
          </a:prstGeom>
        </p:spPr>
        <p:txBody>
          <a:bodyPr lIns="0" tIns="0" rIns="0" bIns="0" rtlCol="0" anchor="t">
            <a:spAutoFit/>
          </a:bodyPr>
          <a:lstStyle/>
          <a:p>
            <a:pPr>
              <a:lnSpc>
                <a:spcPts val="11642"/>
              </a:lnSpc>
            </a:pPr>
            <a:r>
              <a:rPr lang="en-US" sz="8315">
                <a:solidFill>
                  <a:srgbClr val="004AAD"/>
                </a:solidFill>
                <a:latin typeface="League Spartan"/>
              </a:rPr>
              <a:t>RESULT</a:t>
            </a:r>
          </a:p>
          <a:p>
            <a:pPr>
              <a:lnSpc>
                <a:spcPts val="11642"/>
              </a:lnSpc>
            </a:pPr>
            <a:endParaRPr lang="en-US" sz="8315">
              <a:solidFill>
                <a:srgbClr val="004AAD"/>
              </a:solidFill>
              <a:latin typeface="League Spartan"/>
            </a:endParaRPr>
          </a:p>
        </p:txBody>
      </p:sp>
      <p:sp>
        <p:nvSpPr>
          <p:cNvPr id="7" name="TextBox 7"/>
          <p:cNvSpPr txBox="1"/>
          <p:nvPr/>
        </p:nvSpPr>
        <p:spPr>
          <a:xfrm>
            <a:off x="577613" y="3545864"/>
            <a:ext cx="5571074" cy="5712436"/>
          </a:xfrm>
          <a:prstGeom prst="rect">
            <a:avLst/>
          </a:prstGeom>
        </p:spPr>
        <p:txBody>
          <a:bodyPr lIns="0" tIns="0" rIns="0" bIns="0" rtlCol="0" anchor="t">
            <a:spAutoFit/>
          </a:bodyPr>
          <a:lstStyle/>
          <a:p>
            <a:pPr>
              <a:lnSpc>
                <a:spcPts val="3816"/>
              </a:lnSpc>
            </a:pPr>
            <a:r>
              <a:rPr lang="en-US" sz="2725">
                <a:solidFill>
                  <a:srgbClr val="000000"/>
                </a:solidFill>
                <a:latin typeface="Alice"/>
              </a:rPr>
              <a:t>As user accessibility with the chatbot expands, the landscape of errors undergoes a metamorphosis, shrinking into mere whispers amidst the crescendo of accuracy. Our journey intertwines with the chatbot's capabilities, forging a pathway where accessibility acts as the catalyst for error reduction, ushering in an era where precision reigns supreme.</a:t>
            </a:r>
          </a:p>
          <a:p>
            <a:pPr>
              <a:lnSpc>
                <a:spcPts val="3816"/>
              </a:lnSpc>
              <a:spcBef>
                <a:spcPct val="0"/>
              </a:spcBef>
            </a:pPr>
            <a:endParaRPr lang="en-US" sz="2725">
              <a:solidFill>
                <a:srgbClr val="000000"/>
              </a:solidFill>
              <a:latin typeface="Alice"/>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449742" y="9128125"/>
            <a:ext cx="2514600" cy="260350"/>
            <a:chOff x="0" y="0"/>
            <a:chExt cx="662281" cy="68570"/>
          </a:xfrm>
        </p:grpSpPr>
        <p:sp>
          <p:nvSpPr>
            <p:cNvPr id="3" name="Freeform 3"/>
            <p:cNvSpPr/>
            <p:nvPr/>
          </p:nvSpPr>
          <p:spPr>
            <a:xfrm>
              <a:off x="0" y="0"/>
              <a:ext cx="662281" cy="68570"/>
            </a:xfrm>
            <a:custGeom>
              <a:avLst/>
              <a:gdLst/>
              <a:ahLst/>
              <a:cxnLst/>
              <a:rect l="l" t="t" r="r" b="b"/>
              <a:pathLst>
                <a:path w="662281" h="68570">
                  <a:moveTo>
                    <a:pt x="0" y="0"/>
                  </a:moveTo>
                  <a:lnTo>
                    <a:pt x="662281" y="0"/>
                  </a:lnTo>
                  <a:lnTo>
                    <a:pt x="662281" y="68570"/>
                  </a:lnTo>
                  <a:lnTo>
                    <a:pt x="0" y="68570"/>
                  </a:lnTo>
                  <a:close/>
                </a:path>
              </a:pathLst>
            </a:custGeom>
            <a:solidFill>
              <a:srgbClr val="004AAD"/>
            </a:solidFill>
          </p:spPr>
        </p:sp>
        <p:sp>
          <p:nvSpPr>
            <p:cNvPr id="4" name="TextBox 4"/>
            <p:cNvSpPr txBox="1"/>
            <p:nvPr/>
          </p:nvSpPr>
          <p:spPr>
            <a:xfrm>
              <a:off x="0" y="-47625"/>
              <a:ext cx="662281" cy="116195"/>
            </a:xfrm>
            <a:prstGeom prst="rect">
              <a:avLst/>
            </a:prstGeom>
          </p:spPr>
          <p:txBody>
            <a:bodyPr lIns="50800" tIns="50800" rIns="50800" bIns="50800" rtlCol="0" anchor="ctr"/>
            <a:lstStyle/>
            <a:p>
              <a:pPr algn="ctr">
                <a:lnSpc>
                  <a:spcPts val="2659"/>
                </a:lnSpc>
              </a:pPr>
              <a:endParaRPr/>
            </a:p>
          </p:txBody>
        </p:sp>
      </p:grpSp>
      <p:grpSp>
        <p:nvGrpSpPr>
          <p:cNvPr id="5" name="Group 5"/>
          <p:cNvGrpSpPr>
            <a:grpSpLocks noChangeAspect="1"/>
          </p:cNvGrpSpPr>
          <p:nvPr/>
        </p:nvGrpSpPr>
        <p:grpSpPr>
          <a:xfrm>
            <a:off x="14726732" y="1672107"/>
            <a:ext cx="3283533" cy="3391233"/>
            <a:chOff x="0" y="0"/>
            <a:chExt cx="6350000" cy="6558280"/>
          </a:xfrm>
        </p:grpSpPr>
        <p:sp>
          <p:nvSpPr>
            <p:cNvPr id="6" name="Freeform 6"/>
            <p:cNvSpPr/>
            <p:nvPr/>
          </p:nvSpPr>
          <p:spPr>
            <a:xfrm>
              <a:off x="74930" y="74930"/>
              <a:ext cx="6200140" cy="6408420"/>
            </a:xfrm>
            <a:custGeom>
              <a:avLst/>
              <a:gdLst/>
              <a:ahLst/>
              <a:cxnLst/>
              <a:rect l="l" t="t" r="r" b="b"/>
              <a:pathLst>
                <a:path w="6200140" h="6408420">
                  <a:moveTo>
                    <a:pt x="6200140" y="5351780"/>
                  </a:moveTo>
                  <a:cubicBezTo>
                    <a:pt x="6200140" y="5935980"/>
                    <a:pt x="5726430" y="6408420"/>
                    <a:pt x="5143500" y="6408420"/>
                  </a:cubicBezTo>
                  <a:lnTo>
                    <a:pt x="1056640" y="6408420"/>
                  </a:lnTo>
                  <a:cubicBezTo>
                    <a:pt x="472440" y="6408420"/>
                    <a:pt x="0" y="5934710"/>
                    <a:pt x="0" y="5351780"/>
                  </a:cubicBezTo>
                  <a:lnTo>
                    <a:pt x="0" y="1056640"/>
                  </a:lnTo>
                  <a:cubicBezTo>
                    <a:pt x="0" y="472440"/>
                    <a:pt x="473710" y="0"/>
                    <a:pt x="1056640" y="0"/>
                  </a:cubicBezTo>
                  <a:lnTo>
                    <a:pt x="5143500" y="0"/>
                  </a:lnTo>
                  <a:cubicBezTo>
                    <a:pt x="5727700" y="0"/>
                    <a:pt x="6200140" y="473710"/>
                    <a:pt x="6200140" y="1056640"/>
                  </a:cubicBezTo>
                  <a:lnTo>
                    <a:pt x="6200140" y="5351780"/>
                  </a:lnTo>
                  <a:close/>
                </a:path>
              </a:pathLst>
            </a:custGeom>
            <a:blipFill>
              <a:blip r:embed="rId2"/>
              <a:stretch>
                <a:fillRect l="-1679" r="-1679"/>
              </a:stretch>
            </a:blipFill>
          </p:spPr>
        </p:sp>
        <p:sp>
          <p:nvSpPr>
            <p:cNvPr id="7" name="Freeform 7"/>
            <p:cNvSpPr/>
            <p:nvPr/>
          </p:nvSpPr>
          <p:spPr>
            <a:xfrm>
              <a:off x="0" y="0"/>
              <a:ext cx="6350000" cy="6558280"/>
            </a:xfrm>
            <a:custGeom>
              <a:avLst/>
              <a:gdLst/>
              <a:ahLst/>
              <a:cxnLst/>
              <a:rect l="l" t="t" r="r" b="b"/>
              <a:pathLst>
                <a:path w="6350000" h="6558280">
                  <a:moveTo>
                    <a:pt x="5218430" y="6558280"/>
                  </a:moveTo>
                  <a:lnTo>
                    <a:pt x="1131570" y="6558280"/>
                  </a:lnTo>
                  <a:cubicBezTo>
                    <a:pt x="508000" y="6558280"/>
                    <a:pt x="0" y="6050280"/>
                    <a:pt x="0" y="5426710"/>
                  </a:cubicBezTo>
                  <a:lnTo>
                    <a:pt x="0" y="1131570"/>
                  </a:lnTo>
                  <a:cubicBezTo>
                    <a:pt x="0" y="508000"/>
                    <a:pt x="508000" y="0"/>
                    <a:pt x="1131570" y="0"/>
                  </a:cubicBezTo>
                  <a:lnTo>
                    <a:pt x="5218430" y="0"/>
                  </a:lnTo>
                  <a:cubicBezTo>
                    <a:pt x="5842000" y="0"/>
                    <a:pt x="6350000" y="508000"/>
                    <a:pt x="6350000" y="1131570"/>
                  </a:cubicBezTo>
                  <a:lnTo>
                    <a:pt x="6350000" y="5425440"/>
                  </a:lnTo>
                  <a:cubicBezTo>
                    <a:pt x="6350000" y="6050280"/>
                    <a:pt x="5842000" y="6558280"/>
                    <a:pt x="5218430" y="6558280"/>
                  </a:cubicBezTo>
                  <a:close/>
                  <a:moveTo>
                    <a:pt x="1131570" y="149860"/>
                  </a:moveTo>
                  <a:cubicBezTo>
                    <a:pt x="590550" y="149860"/>
                    <a:pt x="149860" y="590550"/>
                    <a:pt x="149860" y="1131570"/>
                  </a:cubicBezTo>
                  <a:lnTo>
                    <a:pt x="149860" y="5425440"/>
                  </a:lnTo>
                  <a:cubicBezTo>
                    <a:pt x="149860" y="5966460"/>
                    <a:pt x="590550" y="6407150"/>
                    <a:pt x="1131570" y="6407150"/>
                  </a:cubicBezTo>
                  <a:lnTo>
                    <a:pt x="5218430" y="6407150"/>
                  </a:lnTo>
                  <a:cubicBezTo>
                    <a:pt x="5759450" y="6407150"/>
                    <a:pt x="6200140" y="5966460"/>
                    <a:pt x="6200140" y="5425440"/>
                  </a:cubicBezTo>
                  <a:lnTo>
                    <a:pt x="6200140" y="1131570"/>
                  </a:lnTo>
                  <a:cubicBezTo>
                    <a:pt x="6200140" y="590550"/>
                    <a:pt x="5759450" y="149860"/>
                    <a:pt x="5218430" y="149860"/>
                  </a:cubicBezTo>
                  <a:lnTo>
                    <a:pt x="1131570" y="149860"/>
                  </a:lnTo>
                  <a:close/>
                </a:path>
              </a:pathLst>
            </a:custGeom>
            <a:solidFill>
              <a:srgbClr val="004AAD"/>
            </a:solidFill>
          </p:spPr>
        </p:sp>
      </p:grpSp>
      <p:grpSp>
        <p:nvGrpSpPr>
          <p:cNvPr id="8" name="Group 8"/>
          <p:cNvGrpSpPr>
            <a:grpSpLocks noChangeAspect="1"/>
          </p:cNvGrpSpPr>
          <p:nvPr/>
        </p:nvGrpSpPr>
        <p:grpSpPr>
          <a:xfrm>
            <a:off x="14505282" y="5365753"/>
            <a:ext cx="3504983" cy="3619947"/>
            <a:chOff x="0" y="0"/>
            <a:chExt cx="6350000" cy="6558280"/>
          </a:xfrm>
        </p:grpSpPr>
        <p:sp>
          <p:nvSpPr>
            <p:cNvPr id="9" name="Freeform 9"/>
            <p:cNvSpPr/>
            <p:nvPr/>
          </p:nvSpPr>
          <p:spPr>
            <a:xfrm>
              <a:off x="74930" y="74930"/>
              <a:ext cx="6200140" cy="6408420"/>
            </a:xfrm>
            <a:custGeom>
              <a:avLst/>
              <a:gdLst/>
              <a:ahLst/>
              <a:cxnLst/>
              <a:rect l="l" t="t" r="r" b="b"/>
              <a:pathLst>
                <a:path w="6200140" h="6408420">
                  <a:moveTo>
                    <a:pt x="6200140" y="5351780"/>
                  </a:moveTo>
                  <a:cubicBezTo>
                    <a:pt x="6200140" y="5935980"/>
                    <a:pt x="5726430" y="6408420"/>
                    <a:pt x="5143500" y="6408420"/>
                  </a:cubicBezTo>
                  <a:lnTo>
                    <a:pt x="1056640" y="6408420"/>
                  </a:lnTo>
                  <a:cubicBezTo>
                    <a:pt x="472440" y="6408420"/>
                    <a:pt x="0" y="5934710"/>
                    <a:pt x="0" y="5351780"/>
                  </a:cubicBezTo>
                  <a:lnTo>
                    <a:pt x="0" y="1056640"/>
                  </a:lnTo>
                  <a:cubicBezTo>
                    <a:pt x="0" y="472440"/>
                    <a:pt x="473710" y="0"/>
                    <a:pt x="1056640" y="0"/>
                  </a:cubicBezTo>
                  <a:lnTo>
                    <a:pt x="5143500" y="0"/>
                  </a:lnTo>
                  <a:cubicBezTo>
                    <a:pt x="5727700" y="0"/>
                    <a:pt x="6200140" y="473710"/>
                    <a:pt x="6200140" y="1056640"/>
                  </a:cubicBezTo>
                  <a:lnTo>
                    <a:pt x="6200140" y="5351780"/>
                  </a:lnTo>
                  <a:close/>
                </a:path>
              </a:pathLst>
            </a:custGeom>
            <a:blipFill>
              <a:blip r:embed="rId3"/>
              <a:stretch>
                <a:fillRect l="-41874" r="-41874"/>
              </a:stretch>
            </a:blipFill>
          </p:spPr>
        </p:sp>
        <p:sp>
          <p:nvSpPr>
            <p:cNvPr id="10" name="Freeform 10"/>
            <p:cNvSpPr/>
            <p:nvPr/>
          </p:nvSpPr>
          <p:spPr>
            <a:xfrm>
              <a:off x="0" y="0"/>
              <a:ext cx="6350000" cy="6558280"/>
            </a:xfrm>
            <a:custGeom>
              <a:avLst/>
              <a:gdLst/>
              <a:ahLst/>
              <a:cxnLst/>
              <a:rect l="l" t="t" r="r" b="b"/>
              <a:pathLst>
                <a:path w="6350000" h="6558280">
                  <a:moveTo>
                    <a:pt x="5218430" y="6558280"/>
                  </a:moveTo>
                  <a:lnTo>
                    <a:pt x="1131570" y="6558280"/>
                  </a:lnTo>
                  <a:cubicBezTo>
                    <a:pt x="508000" y="6558280"/>
                    <a:pt x="0" y="6050280"/>
                    <a:pt x="0" y="5426710"/>
                  </a:cubicBezTo>
                  <a:lnTo>
                    <a:pt x="0" y="1131570"/>
                  </a:lnTo>
                  <a:cubicBezTo>
                    <a:pt x="0" y="508000"/>
                    <a:pt x="508000" y="0"/>
                    <a:pt x="1131570" y="0"/>
                  </a:cubicBezTo>
                  <a:lnTo>
                    <a:pt x="5218430" y="0"/>
                  </a:lnTo>
                  <a:cubicBezTo>
                    <a:pt x="5842000" y="0"/>
                    <a:pt x="6350000" y="508000"/>
                    <a:pt x="6350000" y="1131570"/>
                  </a:cubicBezTo>
                  <a:lnTo>
                    <a:pt x="6350000" y="5425440"/>
                  </a:lnTo>
                  <a:cubicBezTo>
                    <a:pt x="6350000" y="6050280"/>
                    <a:pt x="5842000" y="6558280"/>
                    <a:pt x="5218430" y="6558280"/>
                  </a:cubicBezTo>
                  <a:close/>
                  <a:moveTo>
                    <a:pt x="1131570" y="149860"/>
                  </a:moveTo>
                  <a:cubicBezTo>
                    <a:pt x="590550" y="149860"/>
                    <a:pt x="149860" y="590550"/>
                    <a:pt x="149860" y="1131570"/>
                  </a:cubicBezTo>
                  <a:lnTo>
                    <a:pt x="149860" y="5425440"/>
                  </a:lnTo>
                  <a:cubicBezTo>
                    <a:pt x="149860" y="5966460"/>
                    <a:pt x="590550" y="6407150"/>
                    <a:pt x="1131570" y="6407150"/>
                  </a:cubicBezTo>
                  <a:lnTo>
                    <a:pt x="5218430" y="6407150"/>
                  </a:lnTo>
                  <a:cubicBezTo>
                    <a:pt x="5759450" y="6407150"/>
                    <a:pt x="6200140" y="5966460"/>
                    <a:pt x="6200140" y="5425440"/>
                  </a:cubicBezTo>
                  <a:lnTo>
                    <a:pt x="6200140" y="1131570"/>
                  </a:lnTo>
                  <a:cubicBezTo>
                    <a:pt x="6200140" y="590550"/>
                    <a:pt x="5759450" y="149860"/>
                    <a:pt x="5218430" y="149860"/>
                  </a:cubicBezTo>
                  <a:lnTo>
                    <a:pt x="1131570" y="149860"/>
                  </a:lnTo>
                  <a:close/>
                </a:path>
              </a:pathLst>
            </a:custGeom>
            <a:solidFill>
              <a:srgbClr val="004AAD"/>
            </a:solidFill>
          </p:spPr>
        </p:sp>
      </p:grpSp>
      <p:sp>
        <p:nvSpPr>
          <p:cNvPr id="11" name="Freeform 11"/>
          <p:cNvSpPr/>
          <p:nvPr/>
        </p:nvSpPr>
        <p:spPr>
          <a:xfrm>
            <a:off x="0" y="9558296"/>
            <a:ext cx="1879015" cy="728704"/>
          </a:xfrm>
          <a:custGeom>
            <a:avLst/>
            <a:gdLst/>
            <a:ahLst/>
            <a:cxnLst/>
            <a:rect l="l" t="t" r="r" b="b"/>
            <a:pathLst>
              <a:path w="1879015" h="728704">
                <a:moveTo>
                  <a:pt x="0" y="0"/>
                </a:moveTo>
                <a:lnTo>
                  <a:pt x="1879015" y="0"/>
                </a:lnTo>
                <a:lnTo>
                  <a:pt x="1879015" y="728704"/>
                </a:lnTo>
                <a:lnTo>
                  <a:pt x="0" y="728704"/>
                </a:lnTo>
                <a:lnTo>
                  <a:pt x="0" y="0"/>
                </a:lnTo>
                <a:close/>
              </a:path>
            </a:pathLst>
          </a:custGeom>
          <a:blipFill>
            <a:blip r:embed="rId4"/>
            <a:stretch>
              <a:fillRect/>
            </a:stretch>
          </a:blipFill>
        </p:spPr>
      </p:sp>
      <p:sp>
        <p:nvSpPr>
          <p:cNvPr id="12" name="Freeform 12"/>
          <p:cNvSpPr/>
          <p:nvPr/>
        </p:nvSpPr>
        <p:spPr>
          <a:xfrm>
            <a:off x="16277549" y="-95848"/>
            <a:ext cx="2602805" cy="1465543"/>
          </a:xfrm>
          <a:custGeom>
            <a:avLst/>
            <a:gdLst/>
            <a:ahLst/>
            <a:cxnLst/>
            <a:rect l="l" t="t" r="r" b="b"/>
            <a:pathLst>
              <a:path w="2602805" h="1465543">
                <a:moveTo>
                  <a:pt x="0" y="0"/>
                </a:moveTo>
                <a:lnTo>
                  <a:pt x="2602804" y="0"/>
                </a:lnTo>
                <a:lnTo>
                  <a:pt x="2602804" y="1465543"/>
                </a:lnTo>
                <a:lnTo>
                  <a:pt x="0" y="1465543"/>
                </a:lnTo>
                <a:lnTo>
                  <a:pt x="0" y="0"/>
                </a:lnTo>
                <a:close/>
              </a:path>
            </a:pathLst>
          </a:custGeom>
          <a:blipFill>
            <a:blip r:embed="rId5"/>
            <a:stretch>
              <a:fillRect/>
            </a:stretch>
          </a:blipFill>
        </p:spPr>
      </p:sp>
      <p:sp>
        <p:nvSpPr>
          <p:cNvPr id="13" name="TextBox 13"/>
          <p:cNvSpPr txBox="1"/>
          <p:nvPr/>
        </p:nvSpPr>
        <p:spPr>
          <a:xfrm>
            <a:off x="1028700" y="2026032"/>
            <a:ext cx="13127804" cy="7532264"/>
          </a:xfrm>
          <a:prstGeom prst="rect">
            <a:avLst/>
          </a:prstGeom>
        </p:spPr>
        <p:txBody>
          <a:bodyPr lIns="0" tIns="0" rIns="0" bIns="0" rtlCol="0" anchor="t">
            <a:spAutoFit/>
          </a:bodyPr>
          <a:lstStyle/>
          <a:p>
            <a:pPr marL="421905" lvl="1" indent="-210953">
              <a:lnSpc>
                <a:spcPts val="2735"/>
              </a:lnSpc>
              <a:buAutoNum type="arabicPeriod"/>
            </a:pPr>
            <a:r>
              <a:rPr lang="en-US" sz="1954">
                <a:solidFill>
                  <a:srgbClr val="000000"/>
                </a:solidFill>
                <a:latin typeface="Archivo Black"/>
              </a:rPr>
              <a:t>Improved Performance:</a:t>
            </a:r>
          </a:p>
          <a:p>
            <a:pPr marL="843811" lvl="2" indent="-281270">
              <a:lnSpc>
                <a:spcPts val="2735"/>
              </a:lnSpc>
              <a:buFont typeface="Arial"/>
              <a:buChar char="⚬"/>
            </a:pPr>
            <a:r>
              <a:rPr lang="en-US" sz="1954">
                <a:solidFill>
                  <a:srgbClr val="000000"/>
                </a:solidFill>
                <a:latin typeface="Alice Bold"/>
              </a:rPr>
              <a:t>Issue: </a:t>
            </a:r>
            <a:r>
              <a:rPr lang="en-US" sz="1954">
                <a:solidFill>
                  <a:srgbClr val="000000"/>
                </a:solidFill>
                <a:latin typeface="Alice"/>
              </a:rPr>
              <a:t>The chatbot website experiences sluggish performance during peak usage hours, leading to delays in response times.</a:t>
            </a:r>
          </a:p>
          <a:p>
            <a:pPr marL="843811" lvl="2" indent="-281270">
              <a:lnSpc>
                <a:spcPts val="2735"/>
              </a:lnSpc>
              <a:buFont typeface="Arial"/>
              <a:buChar char="⚬"/>
            </a:pPr>
            <a:r>
              <a:rPr lang="en-US" sz="1954">
                <a:solidFill>
                  <a:srgbClr val="000000"/>
                </a:solidFill>
                <a:latin typeface="Alice Bold"/>
              </a:rPr>
              <a:t>Solution: </a:t>
            </a:r>
            <a:r>
              <a:rPr lang="en-US" sz="1954">
                <a:solidFill>
                  <a:srgbClr val="000000"/>
                </a:solidFill>
                <a:latin typeface="Alice"/>
              </a:rPr>
              <a:t>By integrating Intel IDC, the website's processing power and efficiency are boosted, resulting in faster response times and smoother interactions even during high traffic periods.</a:t>
            </a:r>
          </a:p>
          <a:p>
            <a:pPr marL="421905" lvl="1" indent="-210953">
              <a:lnSpc>
                <a:spcPts val="2735"/>
              </a:lnSpc>
              <a:buAutoNum type="arabicPeriod"/>
            </a:pPr>
            <a:r>
              <a:rPr lang="en-US" sz="1954">
                <a:solidFill>
                  <a:srgbClr val="000000"/>
                </a:solidFill>
                <a:latin typeface="Archivo Black"/>
              </a:rPr>
              <a:t>Enhanced User Experience:</a:t>
            </a:r>
          </a:p>
          <a:p>
            <a:pPr marL="843811" lvl="2" indent="-281270">
              <a:lnSpc>
                <a:spcPts val="2735"/>
              </a:lnSpc>
              <a:buFont typeface="Arial"/>
              <a:buChar char="⚬"/>
            </a:pPr>
            <a:r>
              <a:rPr lang="en-US" sz="1954">
                <a:solidFill>
                  <a:srgbClr val="000000"/>
                </a:solidFill>
                <a:latin typeface="Alice Bold"/>
              </a:rPr>
              <a:t>Issue: </a:t>
            </a:r>
            <a:r>
              <a:rPr lang="en-US" sz="1954">
                <a:solidFill>
                  <a:srgbClr val="000000"/>
                </a:solidFill>
                <a:latin typeface="Alice"/>
              </a:rPr>
              <a:t>Users often encounter delays or unresponsiveness when interacting with the chatbot, leading to frustration</a:t>
            </a:r>
            <a:r>
              <a:rPr lang="en-US" sz="1954">
                <a:solidFill>
                  <a:srgbClr val="000000"/>
                </a:solidFill>
                <a:latin typeface="Alice Bold"/>
              </a:rPr>
              <a:t>.</a:t>
            </a:r>
          </a:p>
          <a:p>
            <a:pPr marL="843811" lvl="2" indent="-281270">
              <a:lnSpc>
                <a:spcPts val="2735"/>
              </a:lnSpc>
              <a:buFont typeface="Arial"/>
              <a:buChar char="⚬"/>
            </a:pPr>
            <a:r>
              <a:rPr lang="en-US" sz="1954">
                <a:solidFill>
                  <a:srgbClr val="000000"/>
                </a:solidFill>
                <a:latin typeface="Alice Bold"/>
              </a:rPr>
              <a:t>Solution: </a:t>
            </a:r>
            <a:r>
              <a:rPr lang="en-US" sz="1954">
                <a:solidFill>
                  <a:srgbClr val="000000"/>
                </a:solidFill>
                <a:latin typeface="Alice"/>
              </a:rPr>
              <a:t>Intel IDC enhances the chatbot's responsiveness and overall performance, providing users with a seamless and engaging experience when seeking home remedies or health advice.</a:t>
            </a:r>
          </a:p>
          <a:p>
            <a:pPr marL="421905" lvl="1" indent="-210953">
              <a:lnSpc>
                <a:spcPts val="2735"/>
              </a:lnSpc>
              <a:buAutoNum type="arabicPeriod"/>
            </a:pPr>
            <a:r>
              <a:rPr lang="en-US" sz="1954">
                <a:solidFill>
                  <a:srgbClr val="000000"/>
                </a:solidFill>
                <a:latin typeface="Archivo Black"/>
              </a:rPr>
              <a:t>Scalability and Reliability:</a:t>
            </a:r>
          </a:p>
          <a:p>
            <a:pPr marL="843811" lvl="2" indent="-281270">
              <a:lnSpc>
                <a:spcPts val="2735"/>
              </a:lnSpc>
              <a:buFont typeface="Arial"/>
              <a:buChar char="⚬"/>
            </a:pPr>
            <a:r>
              <a:rPr lang="en-US" sz="1954">
                <a:solidFill>
                  <a:srgbClr val="000000"/>
                </a:solidFill>
                <a:latin typeface="Alice Bold"/>
              </a:rPr>
              <a:t>Issue: </a:t>
            </a:r>
            <a:r>
              <a:rPr lang="en-US" sz="1954">
                <a:solidFill>
                  <a:srgbClr val="000000"/>
                </a:solidFill>
                <a:latin typeface="Alice"/>
              </a:rPr>
              <a:t>The website struggles to handle sudden spikes in user traffic, leading to service disruptions and downtime.</a:t>
            </a:r>
          </a:p>
          <a:p>
            <a:pPr marL="843811" lvl="2" indent="-281270">
              <a:lnSpc>
                <a:spcPts val="2735"/>
              </a:lnSpc>
              <a:buFont typeface="Arial"/>
              <a:buChar char="⚬"/>
            </a:pPr>
            <a:r>
              <a:rPr lang="en-US" sz="1954">
                <a:solidFill>
                  <a:srgbClr val="000000"/>
                </a:solidFill>
                <a:latin typeface="Alice Bold"/>
              </a:rPr>
              <a:t>Solution: </a:t>
            </a:r>
            <a:r>
              <a:rPr lang="en-US" sz="1954">
                <a:solidFill>
                  <a:srgbClr val="000000"/>
                </a:solidFill>
                <a:latin typeface="Alice"/>
              </a:rPr>
              <a:t>With Intel IDC, the website gains the ability to dynamically scale resources based on demand, ensuring consistent performance and reliability even during peak periods of activity.</a:t>
            </a:r>
          </a:p>
          <a:p>
            <a:pPr marL="421905" lvl="1" indent="-210953">
              <a:lnSpc>
                <a:spcPts val="2735"/>
              </a:lnSpc>
              <a:buAutoNum type="arabicPeriod"/>
            </a:pPr>
            <a:r>
              <a:rPr lang="en-US" sz="1954">
                <a:solidFill>
                  <a:srgbClr val="000000"/>
                </a:solidFill>
                <a:latin typeface="Archivo Black"/>
              </a:rPr>
              <a:t>Optimized Resource Utilization:</a:t>
            </a:r>
          </a:p>
          <a:p>
            <a:pPr marL="843811" lvl="2" indent="-281270">
              <a:lnSpc>
                <a:spcPts val="2735"/>
              </a:lnSpc>
              <a:buFont typeface="Arial"/>
              <a:buChar char="⚬"/>
            </a:pPr>
            <a:r>
              <a:rPr lang="en-US" sz="1954">
                <a:solidFill>
                  <a:srgbClr val="000000"/>
                </a:solidFill>
                <a:latin typeface="Alice Bold"/>
              </a:rPr>
              <a:t>Issue: </a:t>
            </a:r>
            <a:r>
              <a:rPr lang="en-US" sz="1954">
                <a:solidFill>
                  <a:srgbClr val="000000"/>
                </a:solidFill>
                <a:latin typeface="Alice"/>
              </a:rPr>
              <a:t>The website's current infrastructure consumes excessive resources, resulting in inefficiencies and increased operational costs.</a:t>
            </a:r>
          </a:p>
          <a:p>
            <a:pPr marL="843811" lvl="2" indent="-281270">
              <a:lnSpc>
                <a:spcPts val="2735"/>
              </a:lnSpc>
              <a:buFont typeface="Arial"/>
              <a:buChar char="⚬"/>
            </a:pPr>
            <a:r>
              <a:rPr lang="en-US" sz="1954">
                <a:solidFill>
                  <a:srgbClr val="000000"/>
                </a:solidFill>
                <a:latin typeface="Alice Bold"/>
              </a:rPr>
              <a:t>Solution: </a:t>
            </a:r>
            <a:r>
              <a:rPr lang="en-US" sz="1954">
                <a:solidFill>
                  <a:srgbClr val="000000"/>
                </a:solidFill>
                <a:latin typeface="Alice"/>
              </a:rPr>
              <a:t>Intel IDC optimizes resource utilization by efficiently allocating processing power and system resources, reducing energy consumption and operational expenses while maintaining optimal performance levels.</a:t>
            </a:r>
          </a:p>
          <a:p>
            <a:pPr>
              <a:lnSpc>
                <a:spcPts val="2735"/>
              </a:lnSpc>
              <a:spcBef>
                <a:spcPct val="0"/>
              </a:spcBef>
            </a:pPr>
            <a:endParaRPr lang="en-US" sz="1954">
              <a:solidFill>
                <a:srgbClr val="000000"/>
              </a:solidFill>
              <a:latin typeface="Alice"/>
            </a:endParaRPr>
          </a:p>
        </p:txBody>
      </p:sp>
      <p:sp>
        <p:nvSpPr>
          <p:cNvPr id="14" name="TextBox 14"/>
          <p:cNvSpPr txBox="1"/>
          <p:nvPr/>
        </p:nvSpPr>
        <p:spPr>
          <a:xfrm>
            <a:off x="1028700" y="1056099"/>
            <a:ext cx="11843309" cy="912915"/>
          </a:xfrm>
          <a:prstGeom prst="rect">
            <a:avLst/>
          </a:prstGeom>
        </p:spPr>
        <p:txBody>
          <a:bodyPr lIns="0" tIns="0" rIns="0" bIns="0" rtlCol="0" anchor="t">
            <a:spAutoFit/>
          </a:bodyPr>
          <a:lstStyle/>
          <a:p>
            <a:pPr>
              <a:lnSpc>
                <a:spcPts val="7431"/>
              </a:lnSpc>
            </a:pPr>
            <a:r>
              <a:rPr lang="en-US" sz="5308">
                <a:solidFill>
                  <a:srgbClr val="004AAD"/>
                </a:solidFill>
                <a:latin typeface="League Spartan"/>
              </a:rPr>
              <a:t>INTEL® DEVELOPER CLOUD (IDC)</a:t>
            </a:r>
          </a:p>
        </p:txBody>
      </p:sp>
      <p:sp>
        <p:nvSpPr>
          <p:cNvPr id="15" name="TextBox 15"/>
          <p:cNvSpPr txBox="1"/>
          <p:nvPr/>
        </p:nvSpPr>
        <p:spPr>
          <a:xfrm>
            <a:off x="1028700" y="130847"/>
            <a:ext cx="4842085" cy="897853"/>
          </a:xfrm>
          <a:prstGeom prst="rect">
            <a:avLst/>
          </a:prstGeom>
        </p:spPr>
        <p:txBody>
          <a:bodyPr lIns="0" tIns="0" rIns="0" bIns="0" rtlCol="0" anchor="t">
            <a:spAutoFit/>
          </a:bodyPr>
          <a:lstStyle/>
          <a:p>
            <a:pPr>
              <a:lnSpc>
                <a:spcPts val="7212"/>
              </a:lnSpc>
            </a:pPr>
            <a:r>
              <a:rPr lang="en-US" sz="5151">
                <a:solidFill>
                  <a:srgbClr val="000000"/>
                </a:solidFill>
                <a:latin typeface="Lato Bold"/>
              </a:rPr>
              <a:t>USE CASE OF</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Freeform 3"/>
          <p:cNvSpPr/>
          <p:nvPr/>
        </p:nvSpPr>
        <p:spPr>
          <a:xfrm>
            <a:off x="0" y="9558296"/>
            <a:ext cx="1879015" cy="728704"/>
          </a:xfrm>
          <a:custGeom>
            <a:avLst/>
            <a:gdLst/>
            <a:ahLst/>
            <a:cxnLst/>
            <a:rect l="l" t="t" r="r" b="b"/>
            <a:pathLst>
              <a:path w="1879015" h="728704">
                <a:moveTo>
                  <a:pt x="0" y="0"/>
                </a:moveTo>
                <a:lnTo>
                  <a:pt x="1879015" y="0"/>
                </a:lnTo>
                <a:lnTo>
                  <a:pt x="1879015" y="728704"/>
                </a:lnTo>
                <a:lnTo>
                  <a:pt x="0" y="728704"/>
                </a:lnTo>
                <a:lnTo>
                  <a:pt x="0" y="0"/>
                </a:lnTo>
                <a:close/>
              </a:path>
            </a:pathLst>
          </a:custGeom>
          <a:blipFill>
            <a:blip r:embed="rId3"/>
            <a:stretch>
              <a:fillRect/>
            </a:stretch>
          </a:blipFill>
        </p:spPr>
      </p:sp>
      <p:sp>
        <p:nvSpPr>
          <p:cNvPr id="4" name="Freeform 4"/>
          <p:cNvSpPr/>
          <p:nvPr/>
        </p:nvSpPr>
        <p:spPr>
          <a:xfrm>
            <a:off x="16255949" y="0"/>
            <a:ext cx="2602805" cy="1465543"/>
          </a:xfrm>
          <a:custGeom>
            <a:avLst/>
            <a:gdLst/>
            <a:ahLst/>
            <a:cxnLst/>
            <a:rect l="l" t="t" r="r" b="b"/>
            <a:pathLst>
              <a:path w="2602805" h="1465543">
                <a:moveTo>
                  <a:pt x="0" y="0"/>
                </a:moveTo>
                <a:lnTo>
                  <a:pt x="2602805" y="0"/>
                </a:lnTo>
                <a:lnTo>
                  <a:pt x="2602805" y="1465543"/>
                </a:lnTo>
                <a:lnTo>
                  <a:pt x="0" y="1465543"/>
                </a:lnTo>
                <a:lnTo>
                  <a:pt x="0" y="0"/>
                </a:lnTo>
                <a:close/>
              </a:path>
            </a:pathLst>
          </a:custGeom>
          <a:blipFill>
            <a:blip r:embed="rId4"/>
            <a:stretch>
              <a:fillRect/>
            </a:stretch>
          </a:blipFill>
        </p:spPr>
      </p:sp>
      <p:sp>
        <p:nvSpPr>
          <p:cNvPr id="5" name="Freeform 5"/>
          <p:cNvSpPr/>
          <p:nvPr/>
        </p:nvSpPr>
        <p:spPr>
          <a:xfrm>
            <a:off x="4891604" y="6154352"/>
            <a:ext cx="8504792" cy="3946718"/>
          </a:xfrm>
          <a:custGeom>
            <a:avLst/>
            <a:gdLst/>
            <a:ahLst/>
            <a:cxnLst/>
            <a:rect l="l" t="t" r="r" b="b"/>
            <a:pathLst>
              <a:path w="8504792" h="3946718">
                <a:moveTo>
                  <a:pt x="0" y="0"/>
                </a:moveTo>
                <a:lnTo>
                  <a:pt x="8504792" y="0"/>
                </a:lnTo>
                <a:lnTo>
                  <a:pt x="8504792" y="3946718"/>
                </a:lnTo>
                <a:lnTo>
                  <a:pt x="0" y="3946718"/>
                </a:lnTo>
                <a:lnTo>
                  <a:pt x="0" y="0"/>
                </a:lnTo>
                <a:close/>
              </a:path>
            </a:pathLst>
          </a:custGeom>
          <a:blipFill>
            <a:blip r:embed="rId5"/>
            <a:stretch>
              <a:fillRect t="-13397" b="-7815"/>
            </a:stretch>
          </a:blipFill>
        </p:spPr>
      </p:sp>
      <p:sp>
        <p:nvSpPr>
          <p:cNvPr id="6" name="Freeform 6"/>
          <p:cNvSpPr/>
          <p:nvPr/>
        </p:nvSpPr>
        <p:spPr>
          <a:xfrm>
            <a:off x="424426" y="1667841"/>
            <a:ext cx="8417437" cy="3927414"/>
          </a:xfrm>
          <a:custGeom>
            <a:avLst/>
            <a:gdLst/>
            <a:ahLst/>
            <a:cxnLst/>
            <a:rect l="l" t="t" r="r" b="b"/>
            <a:pathLst>
              <a:path w="8417437" h="3927414">
                <a:moveTo>
                  <a:pt x="0" y="0"/>
                </a:moveTo>
                <a:lnTo>
                  <a:pt x="8417437" y="0"/>
                </a:lnTo>
                <a:lnTo>
                  <a:pt x="8417437" y="3927413"/>
                </a:lnTo>
                <a:lnTo>
                  <a:pt x="0" y="3927413"/>
                </a:lnTo>
                <a:lnTo>
                  <a:pt x="0" y="0"/>
                </a:lnTo>
                <a:close/>
              </a:path>
            </a:pathLst>
          </a:custGeom>
          <a:blipFill>
            <a:blip r:embed="rId6"/>
            <a:stretch>
              <a:fillRect t="-12563" b="-7994"/>
            </a:stretch>
          </a:blipFill>
        </p:spPr>
      </p:sp>
      <p:sp>
        <p:nvSpPr>
          <p:cNvPr id="7" name="Freeform 7"/>
          <p:cNvSpPr/>
          <p:nvPr/>
        </p:nvSpPr>
        <p:spPr>
          <a:xfrm>
            <a:off x="9332760" y="1667841"/>
            <a:ext cx="10690564" cy="4093099"/>
          </a:xfrm>
          <a:custGeom>
            <a:avLst/>
            <a:gdLst/>
            <a:ahLst/>
            <a:cxnLst/>
            <a:rect l="l" t="t" r="r" b="b"/>
            <a:pathLst>
              <a:path w="10690564" h="4093099">
                <a:moveTo>
                  <a:pt x="0" y="0"/>
                </a:moveTo>
                <a:lnTo>
                  <a:pt x="10690564" y="0"/>
                </a:lnTo>
                <a:lnTo>
                  <a:pt x="10690564" y="4093099"/>
                </a:lnTo>
                <a:lnTo>
                  <a:pt x="0" y="4093099"/>
                </a:lnTo>
                <a:lnTo>
                  <a:pt x="0" y="0"/>
                </a:lnTo>
                <a:close/>
              </a:path>
            </a:pathLst>
          </a:custGeom>
          <a:blipFill>
            <a:blip r:embed="rId7"/>
            <a:stretch>
              <a:fillRect t="-10903" b="-52337"/>
            </a:stretch>
          </a:blipFill>
        </p:spPr>
      </p:sp>
      <p:sp>
        <p:nvSpPr>
          <p:cNvPr id="8" name="TextBox 8"/>
          <p:cNvSpPr txBox="1"/>
          <p:nvPr/>
        </p:nvSpPr>
        <p:spPr>
          <a:xfrm>
            <a:off x="424426" y="417715"/>
            <a:ext cx="16834874" cy="1492387"/>
          </a:xfrm>
          <a:prstGeom prst="rect">
            <a:avLst/>
          </a:prstGeom>
        </p:spPr>
        <p:txBody>
          <a:bodyPr lIns="0" tIns="0" rIns="0" bIns="0" rtlCol="0" anchor="t">
            <a:spAutoFit/>
          </a:bodyPr>
          <a:lstStyle/>
          <a:p>
            <a:pPr>
              <a:lnSpc>
                <a:spcPts val="5942"/>
              </a:lnSpc>
            </a:pPr>
            <a:r>
              <a:rPr lang="en-US" sz="4244">
                <a:solidFill>
                  <a:srgbClr val="004AAD"/>
                </a:solidFill>
                <a:latin typeface="Archivo Black"/>
              </a:rPr>
              <a:t>INTEL® DEVELOPER CLOUD ACCOUNT (SCREENSHOT)</a:t>
            </a:r>
          </a:p>
          <a:p>
            <a:pPr>
              <a:lnSpc>
                <a:spcPts val="5942"/>
              </a:lnSpc>
            </a:pPr>
            <a:endParaRPr lang="en-US" sz="4244">
              <a:solidFill>
                <a:srgbClr val="004AAD"/>
              </a:solidFill>
              <a:latin typeface="Archivo Black"/>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sp>
      <p:grpSp>
        <p:nvGrpSpPr>
          <p:cNvPr id="3" name="Group 3"/>
          <p:cNvGrpSpPr/>
          <p:nvPr/>
        </p:nvGrpSpPr>
        <p:grpSpPr>
          <a:xfrm>
            <a:off x="-899332" y="4128361"/>
            <a:ext cx="5245100" cy="1332778"/>
            <a:chOff x="0" y="0"/>
            <a:chExt cx="1381426" cy="351020"/>
          </a:xfrm>
        </p:grpSpPr>
        <p:sp>
          <p:nvSpPr>
            <p:cNvPr id="4" name="Freeform 4"/>
            <p:cNvSpPr/>
            <p:nvPr/>
          </p:nvSpPr>
          <p:spPr>
            <a:xfrm>
              <a:off x="0" y="0"/>
              <a:ext cx="1381426" cy="351020"/>
            </a:xfrm>
            <a:custGeom>
              <a:avLst/>
              <a:gdLst/>
              <a:ahLst/>
              <a:cxnLst/>
              <a:rect l="l" t="t" r="r" b="b"/>
              <a:pathLst>
                <a:path w="1381426" h="351020">
                  <a:moveTo>
                    <a:pt x="75277" y="0"/>
                  </a:moveTo>
                  <a:lnTo>
                    <a:pt x="1306148" y="0"/>
                  </a:lnTo>
                  <a:cubicBezTo>
                    <a:pt x="1326113" y="0"/>
                    <a:pt x="1345260" y="7931"/>
                    <a:pt x="1359377" y="22048"/>
                  </a:cubicBezTo>
                  <a:cubicBezTo>
                    <a:pt x="1373495" y="36166"/>
                    <a:pt x="1381426" y="55313"/>
                    <a:pt x="1381426" y="75277"/>
                  </a:cubicBezTo>
                  <a:lnTo>
                    <a:pt x="1381426" y="275742"/>
                  </a:lnTo>
                  <a:cubicBezTo>
                    <a:pt x="1381426" y="295707"/>
                    <a:pt x="1373495" y="314854"/>
                    <a:pt x="1359377" y="328971"/>
                  </a:cubicBezTo>
                  <a:cubicBezTo>
                    <a:pt x="1345260" y="343089"/>
                    <a:pt x="1326113" y="351020"/>
                    <a:pt x="1306148" y="351020"/>
                  </a:cubicBezTo>
                  <a:lnTo>
                    <a:pt x="75277" y="351020"/>
                  </a:lnTo>
                  <a:cubicBezTo>
                    <a:pt x="55313" y="351020"/>
                    <a:pt x="36166" y="343089"/>
                    <a:pt x="22048" y="328971"/>
                  </a:cubicBezTo>
                  <a:cubicBezTo>
                    <a:pt x="7931" y="314854"/>
                    <a:pt x="0" y="295707"/>
                    <a:pt x="0" y="275742"/>
                  </a:cubicBezTo>
                  <a:lnTo>
                    <a:pt x="0" y="75277"/>
                  </a:lnTo>
                  <a:cubicBezTo>
                    <a:pt x="0" y="55313"/>
                    <a:pt x="7931" y="36166"/>
                    <a:pt x="22048" y="22048"/>
                  </a:cubicBezTo>
                  <a:cubicBezTo>
                    <a:pt x="36166" y="7931"/>
                    <a:pt x="55313" y="0"/>
                    <a:pt x="75277" y="0"/>
                  </a:cubicBezTo>
                  <a:close/>
                </a:path>
              </a:pathLst>
            </a:custGeom>
            <a:solidFill>
              <a:srgbClr val="004AAD"/>
            </a:solidFill>
          </p:spPr>
        </p:sp>
        <p:sp>
          <p:nvSpPr>
            <p:cNvPr id="5" name="TextBox 5"/>
            <p:cNvSpPr txBox="1"/>
            <p:nvPr/>
          </p:nvSpPr>
          <p:spPr>
            <a:xfrm>
              <a:off x="0" y="-47625"/>
              <a:ext cx="1381426" cy="398645"/>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13741400" y="4128361"/>
            <a:ext cx="5118100" cy="1332778"/>
            <a:chOff x="0" y="0"/>
            <a:chExt cx="1347977" cy="351020"/>
          </a:xfrm>
        </p:grpSpPr>
        <p:sp>
          <p:nvSpPr>
            <p:cNvPr id="7" name="Freeform 7"/>
            <p:cNvSpPr/>
            <p:nvPr/>
          </p:nvSpPr>
          <p:spPr>
            <a:xfrm>
              <a:off x="0" y="0"/>
              <a:ext cx="1347977" cy="351020"/>
            </a:xfrm>
            <a:custGeom>
              <a:avLst/>
              <a:gdLst/>
              <a:ahLst/>
              <a:cxnLst/>
              <a:rect l="l" t="t" r="r" b="b"/>
              <a:pathLst>
                <a:path w="1347977" h="351020">
                  <a:moveTo>
                    <a:pt x="77145" y="0"/>
                  </a:moveTo>
                  <a:lnTo>
                    <a:pt x="1270832" y="0"/>
                  </a:lnTo>
                  <a:cubicBezTo>
                    <a:pt x="1291292" y="0"/>
                    <a:pt x="1310914" y="8128"/>
                    <a:pt x="1325382" y="22595"/>
                  </a:cubicBezTo>
                  <a:cubicBezTo>
                    <a:pt x="1339849" y="37063"/>
                    <a:pt x="1347977" y="56685"/>
                    <a:pt x="1347977" y="77145"/>
                  </a:cubicBezTo>
                  <a:lnTo>
                    <a:pt x="1347977" y="273874"/>
                  </a:lnTo>
                  <a:cubicBezTo>
                    <a:pt x="1347977" y="316480"/>
                    <a:pt x="1313438" y="351020"/>
                    <a:pt x="1270832" y="351020"/>
                  </a:cubicBezTo>
                  <a:lnTo>
                    <a:pt x="77145" y="351020"/>
                  </a:lnTo>
                  <a:cubicBezTo>
                    <a:pt x="34539" y="351020"/>
                    <a:pt x="0" y="316480"/>
                    <a:pt x="0" y="273874"/>
                  </a:cubicBezTo>
                  <a:lnTo>
                    <a:pt x="0" y="77145"/>
                  </a:lnTo>
                  <a:cubicBezTo>
                    <a:pt x="0" y="34539"/>
                    <a:pt x="34539" y="0"/>
                    <a:pt x="77145" y="0"/>
                  </a:cubicBezTo>
                  <a:close/>
                </a:path>
              </a:pathLst>
            </a:custGeom>
            <a:solidFill>
              <a:srgbClr val="004AAD"/>
            </a:solidFill>
          </p:spPr>
        </p:sp>
        <p:sp>
          <p:nvSpPr>
            <p:cNvPr id="8" name="TextBox 8"/>
            <p:cNvSpPr txBox="1"/>
            <p:nvPr/>
          </p:nvSpPr>
          <p:spPr>
            <a:xfrm>
              <a:off x="0" y="-47625"/>
              <a:ext cx="1347977" cy="398645"/>
            </a:xfrm>
            <a:prstGeom prst="rect">
              <a:avLst/>
            </a:prstGeom>
          </p:spPr>
          <p:txBody>
            <a:bodyPr lIns="50800" tIns="50800" rIns="50800" bIns="50800" rtlCol="0" anchor="ctr"/>
            <a:lstStyle/>
            <a:p>
              <a:pPr algn="ctr">
                <a:lnSpc>
                  <a:spcPts val="2659"/>
                </a:lnSpc>
              </a:pPr>
              <a:endParaRPr/>
            </a:p>
          </p:txBody>
        </p:sp>
      </p:grpSp>
      <p:sp>
        <p:nvSpPr>
          <p:cNvPr id="9" name="Freeform 9"/>
          <p:cNvSpPr/>
          <p:nvPr/>
        </p:nvSpPr>
        <p:spPr>
          <a:xfrm>
            <a:off x="0" y="9376985"/>
            <a:ext cx="2346540" cy="910015"/>
          </a:xfrm>
          <a:custGeom>
            <a:avLst/>
            <a:gdLst/>
            <a:ahLst/>
            <a:cxnLst/>
            <a:rect l="l" t="t" r="r" b="b"/>
            <a:pathLst>
              <a:path w="2346540" h="910015">
                <a:moveTo>
                  <a:pt x="0" y="0"/>
                </a:moveTo>
                <a:lnTo>
                  <a:pt x="2346540" y="0"/>
                </a:lnTo>
                <a:lnTo>
                  <a:pt x="2346540" y="910015"/>
                </a:lnTo>
                <a:lnTo>
                  <a:pt x="0" y="910015"/>
                </a:lnTo>
                <a:lnTo>
                  <a:pt x="0" y="0"/>
                </a:lnTo>
                <a:close/>
              </a:path>
            </a:pathLst>
          </a:custGeom>
          <a:blipFill>
            <a:blip r:embed="rId3"/>
            <a:stretch>
              <a:fillRect/>
            </a:stretch>
          </a:blipFill>
        </p:spPr>
      </p:sp>
      <p:sp>
        <p:nvSpPr>
          <p:cNvPr id="10" name="Freeform 10"/>
          <p:cNvSpPr/>
          <p:nvPr/>
        </p:nvSpPr>
        <p:spPr>
          <a:xfrm>
            <a:off x="16256695" y="-141467"/>
            <a:ext cx="2602805" cy="1465543"/>
          </a:xfrm>
          <a:custGeom>
            <a:avLst/>
            <a:gdLst/>
            <a:ahLst/>
            <a:cxnLst/>
            <a:rect l="l" t="t" r="r" b="b"/>
            <a:pathLst>
              <a:path w="2602805" h="1465543">
                <a:moveTo>
                  <a:pt x="0" y="0"/>
                </a:moveTo>
                <a:lnTo>
                  <a:pt x="2602805" y="0"/>
                </a:lnTo>
                <a:lnTo>
                  <a:pt x="2602805" y="1465543"/>
                </a:lnTo>
                <a:lnTo>
                  <a:pt x="0" y="1465543"/>
                </a:lnTo>
                <a:lnTo>
                  <a:pt x="0" y="0"/>
                </a:lnTo>
                <a:close/>
              </a:path>
            </a:pathLst>
          </a:custGeom>
          <a:blipFill>
            <a:blip r:embed="rId4"/>
            <a:stretch>
              <a:fillRect/>
            </a:stretch>
          </a:blipFill>
        </p:spPr>
      </p:sp>
      <p:sp>
        <p:nvSpPr>
          <p:cNvPr id="11" name="TextBox 11"/>
          <p:cNvSpPr txBox="1"/>
          <p:nvPr/>
        </p:nvSpPr>
        <p:spPr>
          <a:xfrm>
            <a:off x="4832881" y="4090622"/>
            <a:ext cx="8421405" cy="1265381"/>
          </a:xfrm>
          <a:prstGeom prst="rect">
            <a:avLst/>
          </a:prstGeom>
        </p:spPr>
        <p:txBody>
          <a:bodyPr lIns="0" tIns="0" rIns="0" bIns="0" rtlCol="0" anchor="t">
            <a:spAutoFit/>
          </a:bodyPr>
          <a:lstStyle/>
          <a:p>
            <a:pPr algn="ctr">
              <a:lnSpc>
                <a:spcPts val="10334"/>
              </a:lnSpc>
            </a:pPr>
            <a:r>
              <a:rPr lang="en-US" sz="7382">
                <a:solidFill>
                  <a:srgbClr val="004AAD"/>
                </a:solidFill>
                <a:latin typeface="League Spartan Bold"/>
              </a:rPr>
              <a:t>THANK YOU</a:t>
            </a:r>
          </a:p>
        </p:txBody>
      </p:sp>
      <p:sp>
        <p:nvSpPr>
          <p:cNvPr id="12" name="TextBox 12"/>
          <p:cNvSpPr txBox="1"/>
          <p:nvPr/>
        </p:nvSpPr>
        <p:spPr>
          <a:xfrm>
            <a:off x="7347826" y="6846823"/>
            <a:ext cx="3592349" cy="535981"/>
          </a:xfrm>
          <a:prstGeom prst="rect">
            <a:avLst/>
          </a:prstGeom>
        </p:spPr>
        <p:txBody>
          <a:bodyPr lIns="0" tIns="0" rIns="0" bIns="0" rtlCol="0" anchor="t">
            <a:spAutoFit/>
          </a:bodyPr>
          <a:lstStyle/>
          <a:p>
            <a:pPr algn="ctr">
              <a:lnSpc>
                <a:spcPts val="4408"/>
              </a:lnSpc>
            </a:pPr>
            <a:r>
              <a:rPr lang="en-US" sz="3148">
                <a:solidFill>
                  <a:srgbClr val="FFFFFF"/>
                </a:solidFill>
                <a:latin typeface="League Spartan"/>
              </a:rPr>
              <a:t>VISIT US</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3" name="Group 3"/>
          <p:cNvGrpSpPr/>
          <p:nvPr/>
        </p:nvGrpSpPr>
        <p:grpSpPr>
          <a:xfrm>
            <a:off x="2336296" y="4065560"/>
            <a:ext cx="2960881" cy="2960544"/>
            <a:chOff x="0" y="0"/>
            <a:chExt cx="6350013" cy="6349289"/>
          </a:xfrm>
        </p:grpSpPr>
        <p:sp>
          <p:nvSpPr>
            <p:cNvPr id="4" name="Freeform 4"/>
            <p:cNvSpPr/>
            <p:nvPr/>
          </p:nvSpPr>
          <p:spPr>
            <a:xfrm>
              <a:off x="-95250" y="-95136"/>
              <a:ext cx="6540526" cy="6539573"/>
            </a:xfrm>
            <a:custGeom>
              <a:avLst/>
              <a:gdLst/>
              <a:ahLst/>
              <a:cxnLst/>
              <a:rect l="l" t="t" r="r" b="b"/>
              <a:pathLst>
                <a:path w="6540526" h="6539573">
                  <a:moveTo>
                    <a:pt x="5684545" y="1101865"/>
                  </a:moveTo>
                  <a:cubicBezTo>
                    <a:pt x="5560365" y="886829"/>
                    <a:pt x="5335181" y="766521"/>
                    <a:pt x="5103533" y="766356"/>
                  </a:cubicBezTo>
                  <a:lnTo>
                    <a:pt x="5103571" y="766318"/>
                  </a:lnTo>
                  <a:cubicBezTo>
                    <a:pt x="4871923" y="766115"/>
                    <a:pt x="4646701" y="645821"/>
                    <a:pt x="4522559" y="430810"/>
                  </a:cubicBezTo>
                  <a:cubicBezTo>
                    <a:pt x="4337317" y="109919"/>
                    <a:pt x="3927030" y="0"/>
                    <a:pt x="3606140" y="185281"/>
                  </a:cubicBezTo>
                  <a:lnTo>
                    <a:pt x="3606089" y="185319"/>
                  </a:lnTo>
                  <a:lnTo>
                    <a:pt x="3606089" y="185115"/>
                  </a:lnTo>
                  <a:cubicBezTo>
                    <a:pt x="3406788" y="299936"/>
                    <a:pt x="3153854" y="309029"/>
                    <a:pt x="2939771" y="187630"/>
                  </a:cubicBezTo>
                  <a:cubicBezTo>
                    <a:pt x="2836743" y="126902"/>
                    <a:pt x="2719296" y="94958"/>
                    <a:pt x="2599703" y="95136"/>
                  </a:cubicBezTo>
                  <a:cubicBezTo>
                    <a:pt x="2351405" y="95136"/>
                    <a:pt x="2134641" y="230048"/>
                    <a:pt x="2018614" y="430568"/>
                  </a:cubicBezTo>
                  <a:lnTo>
                    <a:pt x="2018614" y="430530"/>
                  </a:lnTo>
                  <a:cubicBezTo>
                    <a:pt x="1902625" y="631012"/>
                    <a:pt x="1685811" y="765925"/>
                    <a:pt x="1437551" y="765925"/>
                  </a:cubicBezTo>
                  <a:cubicBezTo>
                    <a:pt x="1067029" y="765925"/>
                    <a:pt x="766686" y="1066267"/>
                    <a:pt x="766686" y="1436789"/>
                  </a:cubicBezTo>
                  <a:lnTo>
                    <a:pt x="766686" y="1436866"/>
                  </a:lnTo>
                  <a:lnTo>
                    <a:pt x="766483" y="1436789"/>
                  </a:lnTo>
                  <a:cubicBezTo>
                    <a:pt x="766280" y="1666672"/>
                    <a:pt x="647802" y="1890154"/>
                    <a:pt x="435902" y="2014906"/>
                  </a:cubicBezTo>
                  <a:cubicBezTo>
                    <a:pt x="331646" y="2073744"/>
                    <a:pt x="245134" y="2159541"/>
                    <a:pt x="185433" y="2263305"/>
                  </a:cubicBezTo>
                  <a:cubicBezTo>
                    <a:pt x="61278" y="2478367"/>
                    <a:pt x="69723" y="2733523"/>
                    <a:pt x="185395" y="2934246"/>
                  </a:cubicBezTo>
                  <a:lnTo>
                    <a:pt x="185357" y="2934246"/>
                  </a:lnTo>
                  <a:cubicBezTo>
                    <a:pt x="300939" y="3134932"/>
                    <a:pt x="309385" y="3390113"/>
                    <a:pt x="185230" y="3605149"/>
                  </a:cubicBezTo>
                  <a:cubicBezTo>
                    <a:pt x="0" y="3926002"/>
                    <a:pt x="109906" y="4336288"/>
                    <a:pt x="430797" y="4521569"/>
                  </a:cubicBezTo>
                  <a:lnTo>
                    <a:pt x="430835" y="4521607"/>
                  </a:lnTo>
                  <a:lnTo>
                    <a:pt x="430708" y="4521696"/>
                  </a:lnTo>
                  <a:cubicBezTo>
                    <a:pt x="631228" y="4637634"/>
                    <a:pt x="766077" y="4854448"/>
                    <a:pt x="766077" y="5102746"/>
                  </a:cubicBezTo>
                  <a:cubicBezTo>
                    <a:pt x="766077" y="5473269"/>
                    <a:pt x="1066419" y="5773611"/>
                    <a:pt x="1436929" y="5773611"/>
                  </a:cubicBezTo>
                  <a:cubicBezTo>
                    <a:pt x="1685239" y="5773611"/>
                    <a:pt x="1901965" y="5908497"/>
                    <a:pt x="2018030" y="6109018"/>
                  </a:cubicBezTo>
                  <a:cubicBezTo>
                    <a:pt x="2134019" y="6309449"/>
                    <a:pt x="2350821" y="6444425"/>
                    <a:pt x="2599093" y="6444425"/>
                  </a:cubicBezTo>
                  <a:cubicBezTo>
                    <a:pt x="2718685" y="6444579"/>
                    <a:pt x="2836127" y="6412633"/>
                    <a:pt x="2939161" y="6351918"/>
                  </a:cubicBezTo>
                  <a:cubicBezTo>
                    <a:pt x="3153194" y="6230544"/>
                    <a:pt x="3406191" y="6239637"/>
                    <a:pt x="3605479" y="6354496"/>
                  </a:cubicBezTo>
                  <a:lnTo>
                    <a:pt x="3605479" y="6354255"/>
                  </a:lnTo>
                  <a:lnTo>
                    <a:pt x="3605518" y="6354331"/>
                  </a:lnTo>
                  <a:cubicBezTo>
                    <a:pt x="3926408" y="6539573"/>
                    <a:pt x="4336695" y="6429617"/>
                    <a:pt x="4521988" y="6108764"/>
                  </a:cubicBezTo>
                  <a:cubicBezTo>
                    <a:pt x="4646130" y="5893765"/>
                    <a:pt x="4871314" y="5773446"/>
                    <a:pt x="5102962" y="5773280"/>
                  </a:cubicBezTo>
                  <a:lnTo>
                    <a:pt x="5102911" y="5773192"/>
                  </a:lnTo>
                  <a:cubicBezTo>
                    <a:pt x="5334559" y="5773027"/>
                    <a:pt x="5559781" y="5652707"/>
                    <a:pt x="5683885" y="5437708"/>
                  </a:cubicBezTo>
                  <a:cubicBezTo>
                    <a:pt x="5745010" y="5331854"/>
                    <a:pt x="5774017" y="5216233"/>
                    <a:pt x="5773890" y="5102213"/>
                  </a:cubicBezTo>
                  <a:lnTo>
                    <a:pt x="5773979" y="5102289"/>
                  </a:lnTo>
                  <a:cubicBezTo>
                    <a:pt x="5774182" y="4878845"/>
                    <a:pt x="5886145" y="4661357"/>
                    <a:pt x="6087059" y="4534827"/>
                  </a:cubicBezTo>
                  <a:cubicBezTo>
                    <a:pt x="6195365" y="4477880"/>
                    <a:pt x="6289358" y="4390619"/>
                    <a:pt x="6355029" y="4276865"/>
                  </a:cubicBezTo>
                  <a:cubicBezTo>
                    <a:pt x="6479223" y="4061752"/>
                    <a:pt x="6470777" y="3806571"/>
                    <a:pt x="6355118" y="3605886"/>
                  </a:cubicBezTo>
                  <a:lnTo>
                    <a:pt x="6355156" y="3605886"/>
                  </a:lnTo>
                  <a:cubicBezTo>
                    <a:pt x="6239535" y="3405201"/>
                    <a:pt x="6231077" y="3150019"/>
                    <a:pt x="6355245" y="2934970"/>
                  </a:cubicBezTo>
                  <a:cubicBezTo>
                    <a:pt x="6540526" y="2614079"/>
                    <a:pt x="6430569" y="2203831"/>
                    <a:pt x="6109678" y="2018551"/>
                  </a:cubicBezTo>
                  <a:lnTo>
                    <a:pt x="6109627" y="2018500"/>
                  </a:lnTo>
                  <a:lnTo>
                    <a:pt x="6109754" y="2018462"/>
                  </a:lnTo>
                  <a:cubicBezTo>
                    <a:pt x="5910847" y="1903375"/>
                    <a:pt x="5776557" y="1689088"/>
                    <a:pt x="5774436" y="1443266"/>
                  </a:cubicBezTo>
                  <a:cubicBezTo>
                    <a:pt x="5775604" y="1327265"/>
                    <a:pt x="5746686" y="1209536"/>
                    <a:pt x="5684545" y="1101865"/>
                  </a:cubicBezTo>
                </a:path>
              </a:pathLst>
            </a:custGeom>
            <a:blipFill>
              <a:blip r:embed="rId3"/>
              <a:stretch>
                <a:fillRect t="-129" b="-129"/>
              </a:stretch>
            </a:blipFill>
          </p:spPr>
        </p:sp>
      </p:grpSp>
      <p:grpSp>
        <p:nvGrpSpPr>
          <p:cNvPr id="5" name="Group 5"/>
          <p:cNvGrpSpPr/>
          <p:nvPr/>
        </p:nvGrpSpPr>
        <p:grpSpPr>
          <a:xfrm>
            <a:off x="7575089" y="4065560"/>
            <a:ext cx="2960881" cy="2960544"/>
            <a:chOff x="0" y="0"/>
            <a:chExt cx="6350013" cy="6349289"/>
          </a:xfrm>
        </p:grpSpPr>
        <p:sp>
          <p:nvSpPr>
            <p:cNvPr id="6" name="Freeform 6"/>
            <p:cNvSpPr/>
            <p:nvPr/>
          </p:nvSpPr>
          <p:spPr>
            <a:xfrm>
              <a:off x="-95250" y="-95136"/>
              <a:ext cx="6540526" cy="6539573"/>
            </a:xfrm>
            <a:custGeom>
              <a:avLst/>
              <a:gdLst/>
              <a:ahLst/>
              <a:cxnLst/>
              <a:rect l="l" t="t" r="r" b="b"/>
              <a:pathLst>
                <a:path w="6540526" h="6539573">
                  <a:moveTo>
                    <a:pt x="5684545" y="1101865"/>
                  </a:moveTo>
                  <a:cubicBezTo>
                    <a:pt x="5560365" y="886829"/>
                    <a:pt x="5335181" y="766521"/>
                    <a:pt x="5103533" y="766356"/>
                  </a:cubicBezTo>
                  <a:lnTo>
                    <a:pt x="5103571" y="766318"/>
                  </a:lnTo>
                  <a:cubicBezTo>
                    <a:pt x="4871923" y="766115"/>
                    <a:pt x="4646701" y="645821"/>
                    <a:pt x="4522559" y="430810"/>
                  </a:cubicBezTo>
                  <a:cubicBezTo>
                    <a:pt x="4337317" y="109919"/>
                    <a:pt x="3927030" y="0"/>
                    <a:pt x="3606140" y="185281"/>
                  </a:cubicBezTo>
                  <a:lnTo>
                    <a:pt x="3606089" y="185319"/>
                  </a:lnTo>
                  <a:lnTo>
                    <a:pt x="3606089" y="185115"/>
                  </a:lnTo>
                  <a:cubicBezTo>
                    <a:pt x="3406788" y="299936"/>
                    <a:pt x="3153854" y="309029"/>
                    <a:pt x="2939771" y="187630"/>
                  </a:cubicBezTo>
                  <a:cubicBezTo>
                    <a:pt x="2836743" y="126902"/>
                    <a:pt x="2719296" y="94958"/>
                    <a:pt x="2599703" y="95136"/>
                  </a:cubicBezTo>
                  <a:cubicBezTo>
                    <a:pt x="2351405" y="95136"/>
                    <a:pt x="2134641" y="230048"/>
                    <a:pt x="2018614" y="430568"/>
                  </a:cubicBezTo>
                  <a:lnTo>
                    <a:pt x="2018614" y="430530"/>
                  </a:lnTo>
                  <a:cubicBezTo>
                    <a:pt x="1902625" y="631012"/>
                    <a:pt x="1685811" y="765925"/>
                    <a:pt x="1437551" y="765925"/>
                  </a:cubicBezTo>
                  <a:cubicBezTo>
                    <a:pt x="1067029" y="765925"/>
                    <a:pt x="766686" y="1066267"/>
                    <a:pt x="766686" y="1436789"/>
                  </a:cubicBezTo>
                  <a:lnTo>
                    <a:pt x="766686" y="1436866"/>
                  </a:lnTo>
                  <a:lnTo>
                    <a:pt x="766483" y="1436789"/>
                  </a:lnTo>
                  <a:cubicBezTo>
                    <a:pt x="766280" y="1666672"/>
                    <a:pt x="647802" y="1890154"/>
                    <a:pt x="435902" y="2014906"/>
                  </a:cubicBezTo>
                  <a:cubicBezTo>
                    <a:pt x="331646" y="2073744"/>
                    <a:pt x="245134" y="2159541"/>
                    <a:pt x="185433" y="2263305"/>
                  </a:cubicBezTo>
                  <a:cubicBezTo>
                    <a:pt x="61278" y="2478367"/>
                    <a:pt x="69723" y="2733523"/>
                    <a:pt x="185395" y="2934246"/>
                  </a:cubicBezTo>
                  <a:lnTo>
                    <a:pt x="185357" y="2934246"/>
                  </a:lnTo>
                  <a:cubicBezTo>
                    <a:pt x="300939" y="3134932"/>
                    <a:pt x="309385" y="3390113"/>
                    <a:pt x="185230" y="3605149"/>
                  </a:cubicBezTo>
                  <a:cubicBezTo>
                    <a:pt x="0" y="3926002"/>
                    <a:pt x="109906" y="4336288"/>
                    <a:pt x="430797" y="4521569"/>
                  </a:cubicBezTo>
                  <a:lnTo>
                    <a:pt x="430835" y="4521607"/>
                  </a:lnTo>
                  <a:lnTo>
                    <a:pt x="430708" y="4521696"/>
                  </a:lnTo>
                  <a:cubicBezTo>
                    <a:pt x="631228" y="4637634"/>
                    <a:pt x="766077" y="4854448"/>
                    <a:pt x="766077" y="5102746"/>
                  </a:cubicBezTo>
                  <a:cubicBezTo>
                    <a:pt x="766077" y="5473269"/>
                    <a:pt x="1066419" y="5773611"/>
                    <a:pt x="1436929" y="5773611"/>
                  </a:cubicBezTo>
                  <a:cubicBezTo>
                    <a:pt x="1685239" y="5773611"/>
                    <a:pt x="1901965" y="5908497"/>
                    <a:pt x="2018030" y="6109018"/>
                  </a:cubicBezTo>
                  <a:cubicBezTo>
                    <a:pt x="2134019" y="6309449"/>
                    <a:pt x="2350821" y="6444425"/>
                    <a:pt x="2599093" y="6444425"/>
                  </a:cubicBezTo>
                  <a:cubicBezTo>
                    <a:pt x="2718685" y="6444579"/>
                    <a:pt x="2836127" y="6412633"/>
                    <a:pt x="2939161" y="6351918"/>
                  </a:cubicBezTo>
                  <a:cubicBezTo>
                    <a:pt x="3153194" y="6230544"/>
                    <a:pt x="3406191" y="6239637"/>
                    <a:pt x="3605479" y="6354496"/>
                  </a:cubicBezTo>
                  <a:lnTo>
                    <a:pt x="3605479" y="6354255"/>
                  </a:lnTo>
                  <a:lnTo>
                    <a:pt x="3605518" y="6354331"/>
                  </a:lnTo>
                  <a:cubicBezTo>
                    <a:pt x="3926408" y="6539573"/>
                    <a:pt x="4336695" y="6429617"/>
                    <a:pt x="4521988" y="6108764"/>
                  </a:cubicBezTo>
                  <a:cubicBezTo>
                    <a:pt x="4646130" y="5893765"/>
                    <a:pt x="4871314" y="5773446"/>
                    <a:pt x="5102962" y="5773280"/>
                  </a:cubicBezTo>
                  <a:lnTo>
                    <a:pt x="5102911" y="5773192"/>
                  </a:lnTo>
                  <a:cubicBezTo>
                    <a:pt x="5334559" y="5773027"/>
                    <a:pt x="5559781" y="5652707"/>
                    <a:pt x="5683885" y="5437708"/>
                  </a:cubicBezTo>
                  <a:cubicBezTo>
                    <a:pt x="5745010" y="5331854"/>
                    <a:pt x="5774017" y="5216233"/>
                    <a:pt x="5773890" y="5102213"/>
                  </a:cubicBezTo>
                  <a:lnTo>
                    <a:pt x="5773979" y="5102289"/>
                  </a:lnTo>
                  <a:cubicBezTo>
                    <a:pt x="5774182" y="4878845"/>
                    <a:pt x="5886145" y="4661357"/>
                    <a:pt x="6087059" y="4534827"/>
                  </a:cubicBezTo>
                  <a:cubicBezTo>
                    <a:pt x="6195365" y="4477880"/>
                    <a:pt x="6289358" y="4390619"/>
                    <a:pt x="6355029" y="4276865"/>
                  </a:cubicBezTo>
                  <a:cubicBezTo>
                    <a:pt x="6479223" y="4061752"/>
                    <a:pt x="6470777" y="3806571"/>
                    <a:pt x="6355118" y="3605886"/>
                  </a:cubicBezTo>
                  <a:lnTo>
                    <a:pt x="6355156" y="3605886"/>
                  </a:lnTo>
                  <a:cubicBezTo>
                    <a:pt x="6239535" y="3405201"/>
                    <a:pt x="6231077" y="3150019"/>
                    <a:pt x="6355245" y="2934970"/>
                  </a:cubicBezTo>
                  <a:cubicBezTo>
                    <a:pt x="6540526" y="2614079"/>
                    <a:pt x="6430569" y="2203831"/>
                    <a:pt x="6109678" y="2018551"/>
                  </a:cubicBezTo>
                  <a:lnTo>
                    <a:pt x="6109627" y="2018500"/>
                  </a:lnTo>
                  <a:lnTo>
                    <a:pt x="6109754" y="2018462"/>
                  </a:lnTo>
                  <a:cubicBezTo>
                    <a:pt x="5910847" y="1903375"/>
                    <a:pt x="5776557" y="1689088"/>
                    <a:pt x="5774436" y="1443266"/>
                  </a:cubicBezTo>
                  <a:cubicBezTo>
                    <a:pt x="5775604" y="1327265"/>
                    <a:pt x="5746686" y="1209536"/>
                    <a:pt x="5684545" y="1101865"/>
                  </a:cubicBezTo>
                </a:path>
              </a:pathLst>
            </a:custGeom>
            <a:blipFill>
              <a:blip r:embed="rId4"/>
              <a:stretch>
                <a:fillRect t="-16674" b="-16674"/>
              </a:stretch>
            </a:blipFill>
          </p:spPr>
        </p:sp>
      </p:grpSp>
      <p:grpSp>
        <p:nvGrpSpPr>
          <p:cNvPr id="7" name="Group 7"/>
          <p:cNvGrpSpPr/>
          <p:nvPr/>
        </p:nvGrpSpPr>
        <p:grpSpPr>
          <a:xfrm>
            <a:off x="12812445" y="4065560"/>
            <a:ext cx="2960881" cy="2960544"/>
            <a:chOff x="0" y="0"/>
            <a:chExt cx="6350013" cy="6349289"/>
          </a:xfrm>
        </p:grpSpPr>
        <p:sp>
          <p:nvSpPr>
            <p:cNvPr id="8" name="Freeform 8"/>
            <p:cNvSpPr/>
            <p:nvPr/>
          </p:nvSpPr>
          <p:spPr>
            <a:xfrm>
              <a:off x="-95250" y="-95136"/>
              <a:ext cx="6540526" cy="6539573"/>
            </a:xfrm>
            <a:custGeom>
              <a:avLst/>
              <a:gdLst/>
              <a:ahLst/>
              <a:cxnLst/>
              <a:rect l="l" t="t" r="r" b="b"/>
              <a:pathLst>
                <a:path w="6540526" h="6539573">
                  <a:moveTo>
                    <a:pt x="5684545" y="1101865"/>
                  </a:moveTo>
                  <a:cubicBezTo>
                    <a:pt x="5560365" y="886829"/>
                    <a:pt x="5335181" y="766521"/>
                    <a:pt x="5103533" y="766356"/>
                  </a:cubicBezTo>
                  <a:lnTo>
                    <a:pt x="5103571" y="766318"/>
                  </a:lnTo>
                  <a:cubicBezTo>
                    <a:pt x="4871923" y="766115"/>
                    <a:pt x="4646701" y="645821"/>
                    <a:pt x="4522559" y="430810"/>
                  </a:cubicBezTo>
                  <a:cubicBezTo>
                    <a:pt x="4337317" y="109919"/>
                    <a:pt x="3927030" y="0"/>
                    <a:pt x="3606140" y="185281"/>
                  </a:cubicBezTo>
                  <a:lnTo>
                    <a:pt x="3606089" y="185319"/>
                  </a:lnTo>
                  <a:lnTo>
                    <a:pt x="3606089" y="185115"/>
                  </a:lnTo>
                  <a:cubicBezTo>
                    <a:pt x="3406788" y="299936"/>
                    <a:pt x="3153854" y="309029"/>
                    <a:pt x="2939771" y="187630"/>
                  </a:cubicBezTo>
                  <a:cubicBezTo>
                    <a:pt x="2836743" y="126902"/>
                    <a:pt x="2719296" y="94958"/>
                    <a:pt x="2599703" y="95136"/>
                  </a:cubicBezTo>
                  <a:cubicBezTo>
                    <a:pt x="2351405" y="95136"/>
                    <a:pt x="2134641" y="230048"/>
                    <a:pt x="2018614" y="430568"/>
                  </a:cubicBezTo>
                  <a:lnTo>
                    <a:pt x="2018614" y="430530"/>
                  </a:lnTo>
                  <a:cubicBezTo>
                    <a:pt x="1902625" y="631012"/>
                    <a:pt x="1685811" y="765925"/>
                    <a:pt x="1437551" y="765925"/>
                  </a:cubicBezTo>
                  <a:cubicBezTo>
                    <a:pt x="1067029" y="765925"/>
                    <a:pt x="766686" y="1066267"/>
                    <a:pt x="766686" y="1436789"/>
                  </a:cubicBezTo>
                  <a:lnTo>
                    <a:pt x="766686" y="1436866"/>
                  </a:lnTo>
                  <a:lnTo>
                    <a:pt x="766483" y="1436789"/>
                  </a:lnTo>
                  <a:cubicBezTo>
                    <a:pt x="766280" y="1666672"/>
                    <a:pt x="647802" y="1890154"/>
                    <a:pt x="435902" y="2014906"/>
                  </a:cubicBezTo>
                  <a:cubicBezTo>
                    <a:pt x="331646" y="2073744"/>
                    <a:pt x="245134" y="2159541"/>
                    <a:pt x="185433" y="2263305"/>
                  </a:cubicBezTo>
                  <a:cubicBezTo>
                    <a:pt x="61278" y="2478367"/>
                    <a:pt x="69723" y="2733523"/>
                    <a:pt x="185395" y="2934246"/>
                  </a:cubicBezTo>
                  <a:lnTo>
                    <a:pt x="185357" y="2934246"/>
                  </a:lnTo>
                  <a:cubicBezTo>
                    <a:pt x="300939" y="3134932"/>
                    <a:pt x="309385" y="3390113"/>
                    <a:pt x="185230" y="3605149"/>
                  </a:cubicBezTo>
                  <a:cubicBezTo>
                    <a:pt x="0" y="3926002"/>
                    <a:pt x="109906" y="4336288"/>
                    <a:pt x="430797" y="4521569"/>
                  </a:cubicBezTo>
                  <a:lnTo>
                    <a:pt x="430835" y="4521607"/>
                  </a:lnTo>
                  <a:lnTo>
                    <a:pt x="430708" y="4521696"/>
                  </a:lnTo>
                  <a:cubicBezTo>
                    <a:pt x="631228" y="4637634"/>
                    <a:pt x="766077" y="4854448"/>
                    <a:pt x="766077" y="5102746"/>
                  </a:cubicBezTo>
                  <a:cubicBezTo>
                    <a:pt x="766077" y="5473269"/>
                    <a:pt x="1066419" y="5773611"/>
                    <a:pt x="1436929" y="5773611"/>
                  </a:cubicBezTo>
                  <a:cubicBezTo>
                    <a:pt x="1685239" y="5773611"/>
                    <a:pt x="1901965" y="5908497"/>
                    <a:pt x="2018030" y="6109018"/>
                  </a:cubicBezTo>
                  <a:cubicBezTo>
                    <a:pt x="2134019" y="6309449"/>
                    <a:pt x="2350821" y="6444425"/>
                    <a:pt x="2599093" y="6444425"/>
                  </a:cubicBezTo>
                  <a:cubicBezTo>
                    <a:pt x="2718685" y="6444579"/>
                    <a:pt x="2836127" y="6412633"/>
                    <a:pt x="2939161" y="6351918"/>
                  </a:cubicBezTo>
                  <a:cubicBezTo>
                    <a:pt x="3153194" y="6230544"/>
                    <a:pt x="3406191" y="6239637"/>
                    <a:pt x="3605479" y="6354496"/>
                  </a:cubicBezTo>
                  <a:lnTo>
                    <a:pt x="3605479" y="6354255"/>
                  </a:lnTo>
                  <a:lnTo>
                    <a:pt x="3605518" y="6354331"/>
                  </a:lnTo>
                  <a:cubicBezTo>
                    <a:pt x="3926408" y="6539573"/>
                    <a:pt x="4336695" y="6429617"/>
                    <a:pt x="4521988" y="6108764"/>
                  </a:cubicBezTo>
                  <a:cubicBezTo>
                    <a:pt x="4646130" y="5893765"/>
                    <a:pt x="4871314" y="5773446"/>
                    <a:pt x="5102962" y="5773280"/>
                  </a:cubicBezTo>
                  <a:lnTo>
                    <a:pt x="5102911" y="5773192"/>
                  </a:lnTo>
                  <a:cubicBezTo>
                    <a:pt x="5334559" y="5773027"/>
                    <a:pt x="5559781" y="5652707"/>
                    <a:pt x="5683885" y="5437708"/>
                  </a:cubicBezTo>
                  <a:cubicBezTo>
                    <a:pt x="5745010" y="5331854"/>
                    <a:pt x="5774017" y="5216233"/>
                    <a:pt x="5773890" y="5102213"/>
                  </a:cubicBezTo>
                  <a:lnTo>
                    <a:pt x="5773979" y="5102289"/>
                  </a:lnTo>
                  <a:cubicBezTo>
                    <a:pt x="5774182" y="4878845"/>
                    <a:pt x="5886145" y="4661357"/>
                    <a:pt x="6087059" y="4534827"/>
                  </a:cubicBezTo>
                  <a:cubicBezTo>
                    <a:pt x="6195365" y="4477880"/>
                    <a:pt x="6289358" y="4390619"/>
                    <a:pt x="6355029" y="4276865"/>
                  </a:cubicBezTo>
                  <a:cubicBezTo>
                    <a:pt x="6479223" y="4061752"/>
                    <a:pt x="6470777" y="3806571"/>
                    <a:pt x="6355118" y="3605886"/>
                  </a:cubicBezTo>
                  <a:lnTo>
                    <a:pt x="6355156" y="3605886"/>
                  </a:lnTo>
                  <a:cubicBezTo>
                    <a:pt x="6239535" y="3405201"/>
                    <a:pt x="6231077" y="3150019"/>
                    <a:pt x="6355245" y="2934970"/>
                  </a:cubicBezTo>
                  <a:cubicBezTo>
                    <a:pt x="6540526" y="2614079"/>
                    <a:pt x="6430569" y="2203831"/>
                    <a:pt x="6109678" y="2018551"/>
                  </a:cubicBezTo>
                  <a:lnTo>
                    <a:pt x="6109627" y="2018500"/>
                  </a:lnTo>
                  <a:lnTo>
                    <a:pt x="6109754" y="2018462"/>
                  </a:lnTo>
                  <a:cubicBezTo>
                    <a:pt x="5910847" y="1903375"/>
                    <a:pt x="5776557" y="1689088"/>
                    <a:pt x="5774436" y="1443266"/>
                  </a:cubicBezTo>
                  <a:cubicBezTo>
                    <a:pt x="5775604" y="1327265"/>
                    <a:pt x="5746686" y="1209536"/>
                    <a:pt x="5684545" y="1101865"/>
                  </a:cubicBezTo>
                </a:path>
              </a:pathLst>
            </a:custGeom>
            <a:blipFill>
              <a:blip r:embed="rId5"/>
              <a:stretch>
                <a:fillRect l="-269" r="-269"/>
              </a:stretch>
            </a:blipFill>
          </p:spPr>
        </p:sp>
      </p:grpSp>
      <p:sp>
        <p:nvSpPr>
          <p:cNvPr id="9" name="Freeform 9"/>
          <p:cNvSpPr/>
          <p:nvPr/>
        </p:nvSpPr>
        <p:spPr>
          <a:xfrm>
            <a:off x="-7705" y="9558296"/>
            <a:ext cx="1879015" cy="728704"/>
          </a:xfrm>
          <a:custGeom>
            <a:avLst/>
            <a:gdLst/>
            <a:ahLst/>
            <a:cxnLst/>
            <a:rect l="l" t="t" r="r" b="b"/>
            <a:pathLst>
              <a:path w="1879015" h="728704">
                <a:moveTo>
                  <a:pt x="0" y="0"/>
                </a:moveTo>
                <a:lnTo>
                  <a:pt x="1879015" y="0"/>
                </a:lnTo>
                <a:lnTo>
                  <a:pt x="1879015" y="728704"/>
                </a:lnTo>
                <a:lnTo>
                  <a:pt x="0" y="728704"/>
                </a:lnTo>
                <a:lnTo>
                  <a:pt x="0" y="0"/>
                </a:lnTo>
                <a:close/>
              </a:path>
            </a:pathLst>
          </a:custGeom>
          <a:blipFill>
            <a:blip r:embed="rId6"/>
            <a:stretch>
              <a:fillRect/>
            </a:stretch>
          </a:blipFill>
        </p:spPr>
      </p:sp>
      <p:sp>
        <p:nvSpPr>
          <p:cNvPr id="10" name="Freeform 10"/>
          <p:cNvSpPr/>
          <p:nvPr/>
        </p:nvSpPr>
        <p:spPr>
          <a:xfrm>
            <a:off x="16210605" y="0"/>
            <a:ext cx="2602805" cy="1465543"/>
          </a:xfrm>
          <a:custGeom>
            <a:avLst/>
            <a:gdLst/>
            <a:ahLst/>
            <a:cxnLst/>
            <a:rect l="l" t="t" r="r" b="b"/>
            <a:pathLst>
              <a:path w="2602805" h="1465543">
                <a:moveTo>
                  <a:pt x="0" y="0"/>
                </a:moveTo>
                <a:lnTo>
                  <a:pt x="2602804" y="0"/>
                </a:lnTo>
                <a:lnTo>
                  <a:pt x="2602804" y="1465543"/>
                </a:lnTo>
                <a:lnTo>
                  <a:pt x="0" y="1465543"/>
                </a:lnTo>
                <a:lnTo>
                  <a:pt x="0" y="0"/>
                </a:lnTo>
                <a:close/>
              </a:path>
            </a:pathLst>
          </a:custGeom>
          <a:blipFill>
            <a:blip r:embed="rId7"/>
            <a:stretch>
              <a:fillRect/>
            </a:stretch>
          </a:blipFill>
        </p:spPr>
      </p:sp>
      <p:sp>
        <p:nvSpPr>
          <p:cNvPr id="11" name="TextBox 11"/>
          <p:cNvSpPr txBox="1"/>
          <p:nvPr/>
        </p:nvSpPr>
        <p:spPr>
          <a:xfrm>
            <a:off x="5676618" y="2196433"/>
            <a:ext cx="6756386" cy="1045921"/>
          </a:xfrm>
          <a:prstGeom prst="rect">
            <a:avLst/>
          </a:prstGeom>
        </p:spPr>
        <p:txBody>
          <a:bodyPr lIns="0" tIns="0" rIns="0" bIns="0" rtlCol="0" anchor="t">
            <a:spAutoFit/>
          </a:bodyPr>
          <a:lstStyle/>
          <a:p>
            <a:pPr algn="ctr">
              <a:lnSpc>
                <a:spcPts val="8500"/>
              </a:lnSpc>
            </a:pPr>
            <a:r>
              <a:rPr lang="en-US" sz="6072">
                <a:solidFill>
                  <a:srgbClr val="004AAD"/>
                </a:solidFill>
                <a:latin typeface="League Spartan Bold"/>
              </a:rPr>
              <a:t>TEAM MEMBERS</a:t>
            </a:r>
          </a:p>
        </p:txBody>
      </p:sp>
      <p:sp>
        <p:nvSpPr>
          <p:cNvPr id="12" name="TextBox 12"/>
          <p:cNvSpPr txBox="1"/>
          <p:nvPr/>
        </p:nvSpPr>
        <p:spPr>
          <a:xfrm>
            <a:off x="6118918" y="1124459"/>
            <a:ext cx="5871786" cy="697505"/>
          </a:xfrm>
          <a:prstGeom prst="rect">
            <a:avLst/>
          </a:prstGeom>
        </p:spPr>
        <p:txBody>
          <a:bodyPr lIns="0" tIns="0" rIns="0" bIns="0" rtlCol="0" anchor="t">
            <a:spAutoFit/>
          </a:bodyPr>
          <a:lstStyle/>
          <a:p>
            <a:pPr algn="ctr">
              <a:lnSpc>
                <a:spcPts val="5654"/>
              </a:lnSpc>
            </a:pPr>
            <a:r>
              <a:rPr lang="en-US" sz="4039">
                <a:solidFill>
                  <a:srgbClr val="303642"/>
                </a:solidFill>
                <a:latin typeface="Lato Bold"/>
              </a:rPr>
              <a:t>MEET OUR</a:t>
            </a:r>
          </a:p>
        </p:txBody>
      </p:sp>
      <p:sp>
        <p:nvSpPr>
          <p:cNvPr id="13" name="TextBox 13"/>
          <p:cNvSpPr txBox="1"/>
          <p:nvPr/>
        </p:nvSpPr>
        <p:spPr>
          <a:xfrm>
            <a:off x="1871310" y="7530929"/>
            <a:ext cx="4247608" cy="440823"/>
          </a:xfrm>
          <a:prstGeom prst="rect">
            <a:avLst/>
          </a:prstGeom>
        </p:spPr>
        <p:txBody>
          <a:bodyPr lIns="0" tIns="0" rIns="0" bIns="0" rtlCol="0" anchor="t">
            <a:spAutoFit/>
          </a:bodyPr>
          <a:lstStyle/>
          <a:p>
            <a:pPr algn="ctr">
              <a:lnSpc>
                <a:spcPts val="3527"/>
              </a:lnSpc>
              <a:spcBef>
                <a:spcPct val="0"/>
              </a:spcBef>
            </a:pPr>
            <a:r>
              <a:rPr lang="en-US" sz="2519">
                <a:solidFill>
                  <a:srgbClr val="004AAD"/>
                </a:solidFill>
                <a:latin typeface="Archivo Black"/>
              </a:rPr>
              <a:t>DHAIRYA MAHESHWARI</a:t>
            </a:r>
          </a:p>
        </p:txBody>
      </p:sp>
      <p:sp>
        <p:nvSpPr>
          <p:cNvPr id="14" name="TextBox 14"/>
          <p:cNvSpPr txBox="1"/>
          <p:nvPr/>
        </p:nvSpPr>
        <p:spPr>
          <a:xfrm>
            <a:off x="6931726" y="7530929"/>
            <a:ext cx="4247608" cy="440823"/>
          </a:xfrm>
          <a:prstGeom prst="rect">
            <a:avLst/>
          </a:prstGeom>
        </p:spPr>
        <p:txBody>
          <a:bodyPr lIns="0" tIns="0" rIns="0" bIns="0" rtlCol="0" anchor="t">
            <a:spAutoFit/>
          </a:bodyPr>
          <a:lstStyle/>
          <a:p>
            <a:pPr algn="ctr">
              <a:lnSpc>
                <a:spcPts val="3527"/>
              </a:lnSpc>
              <a:spcBef>
                <a:spcPct val="0"/>
              </a:spcBef>
            </a:pPr>
            <a:r>
              <a:rPr lang="en-US" sz="2519">
                <a:solidFill>
                  <a:srgbClr val="004AAD"/>
                </a:solidFill>
                <a:latin typeface="Archivo Black"/>
              </a:rPr>
              <a:t>ISHIKA BANSAL</a:t>
            </a:r>
          </a:p>
        </p:txBody>
      </p:sp>
      <p:sp>
        <p:nvSpPr>
          <p:cNvPr id="15" name="TextBox 15"/>
          <p:cNvSpPr txBox="1"/>
          <p:nvPr/>
        </p:nvSpPr>
        <p:spPr>
          <a:xfrm>
            <a:off x="12169082" y="7530929"/>
            <a:ext cx="4247608" cy="440823"/>
          </a:xfrm>
          <a:prstGeom prst="rect">
            <a:avLst/>
          </a:prstGeom>
        </p:spPr>
        <p:txBody>
          <a:bodyPr lIns="0" tIns="0" rIns="0" bIns="0" rtlCol="0" anchor="t">
            <a:spAutoFit/>
          </a:bodyPr>
          <a:lstStyle/>
          <a:p>
            <a:pPr algn="ctr">
              <a:lnSpc>
                <a:spcPts val="3527"/>
              </a:lnSpc>
              <a:spcBef>
                <a:spcPct val="0"/>
              </a:spcBef>
            </a:pPr>
            <a:r>
              <a:rPr lang="en-US" sz="2519">
                <a:solidFill>
                  <a:srgbClr val="004AAD"/>
                </a:solidFill>
                <a:latin typeface="Archivo Black"/>
              </a:rPr>
              <a:t>SVATI PRIYA</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1982450" y="8997950"/>
            <a:ext cx="2514600" cy="260350"/>
            <a:chOff x="0" y="0"/>
            <a:chExt cx="662281" cy="68570"/>
          </a:xfrm>
        </p:grpSpPr>
        <p:sp>
          <p:nvSpPr>
            <p:cNvPr id="3" name="Freeform 3"/>
            <p:cNvSpPr/>
            <p:nvPr/>
          </p:nvSpPr>
          <p:spPr>
            <a:xfrm>
              <a:off x="0" y="0"/>
              <a:ext cx="662281" cy="68570"/>
            </a:xfrm>
            <a:custGeom>
              <a:avLst/>
              <a:gdLst/>
              <a:ahLst/>
              <a:cxnLst/>
              <a:rect l="l" t="t" r="r" b="b"/>
              <a:pathLst>
                <a:path w="662281" h="68570">
                  <a:moveTo>
                    <a:pt x="0" y="0"/>
                  </a:moveTo>
                  <a:lnTo>
                    <a:pt x="662281" y="0"/>
                  </a:lnTo>
                  <a:lnTo>
                    <a:pt x="662281" y="68570"/>
                  </a:lnTo>
                  <a:lnTo>
                    <a:pt x="0" y="68570"/>
                  </a:lnTo>
                  <a:close/>
                </a:path>
              </a:pathLst>
            </a:custGeom>
            <a:solidFill>
              <a:srgbClr val="004AAD"/>
            </a:solidFill>
          </p:spPr>
        </p:sp>
        <p:sp>
          <p:nvSpPr>
            <p:cNvPr id="4" name="TextBox 4"/>
            <p:cNvSpPr txBox="1"/>
            <p:nvPr/>
          </p:nvSpPr>
          <p:spPr>
            <a:xfrm>
              <a:off x="0" y="-47625"/>
              <a:ext cx="662281" cy="116195"/>
            </a:xfrm>
            <a:prstGeom prst="rect">
              <a:avLst/>
            </a:prstGeom>
          </p:spPr>
          <p:txBody>
            <a:bodyPr lIns="50800" tIns="50800" rIns="50800" bIns="50800" rtlCol="0" anchor="ctr"/>
            <a:lstStyle/>
            <a:p>
              <a:pPr algn="ctr">
                <a:lnSpc>
                  <a:spcPts val="2659"/>
                </a:lnSpc>
              </a:pPr>
              <a:endParaRPr/>
            </a:p>
          </p:txBody>
        </p:sp>
      </p:grpSp>
      <p:grpSp>
        <p:nvGrpSpPr>
          <p:cNvPr id="5" name="Group 5"/>
          <p:cNvGrpSpPr>
            <a:grpSpLocks noChangeAspect="1"/>
          </p:cNvGrpSpPr>
          <p:nvPr/>
        </p:nvGrpSpPr>
        <p:grpSpPr>
          <a:xfrm>
            <a:off x="3849337" y="1028700"/>
            <a:ext cx="3073669" cy="3174485"/>
            <a:chOff x="0" y="0"/>
            <a:chExt cx="6350000" cy="6558280"/>
          </a:xfrm>
        </p:grpSpPr>
        <p:sp>
          <p:nvSpPr>
            <p:cNvPr id="6" name="Freeform 6"/>
            <p:cNvSpPr/>
            <p:nvPr/>
          </p:nvSpPr>
          <p:spPr>
            <a:xfrm>
              <a:off x="74930" y="74930"/>
              <a:ext cx="6200140" cy="6408420"/>
            </a:xfrm>
            <a:custGeom>
              <a:avLst/>
              <a:gdLst/>
              <a:ahLst/>
              <a:cxnLst/>
              <a:rect l="l" t="t" r="r" b="b"/>
              <a:pathLst>
                <a:path w="6200140" h="6408420">
                  <a:moveTo>
                    <a:pt x="6200140" y="5351780"/>
                  </a:moveTo>
                  <a:cubicBezTo>
                    <a:pt x="6200140" y="5935980"/>
                    <a:pt x="5726430" y="6408420"/>
                    <a:pt x="5143500" y="6408420"/>
                  </a:cubicBezTo>
                  <a:lnTo>
                    <a:pt x="1056640" y="6408420"/>
                  </a:lnTo>
                  <a:cubicBezTo>
                    <a:pt x="472440" y="6408420"/>
                    <a:pt x="0" y="5934710"/>
                    <a:pt x="0" y="5351780"/>
                  </a:cubicBezTo>
                  <a:lnTo>
                    <a:pt x="0" y="1056640"/>
                  </a:lnTo>
                  <a:cubicBezTo>
                    <a:pt x="0" y="472440"/>
                    <a:pt x="473710" y="0"/>
                    <a:pt x="1056640" y="0"/>
                  </a:cubicBezTo>
                  <a:lnTo>
                    <a:pt x="5143500" y="0"/>
                  </a:lnTo>
                  <a:cubicBezTo>
                    <a:pt x="5727700" y="0"/>
                    <a:pt x="6200140" y="473710"/>
                    <a:pt x="6200140" y="1056640"/>
                  </a:cubicBezTo>
                  <a:lnTo>
                    <a:pt x="6200140" y="5351780"/>
                  </a:lnTo>
                  <a:close/>
                </a:path>
              </a:pathLst>
            </a:custGeom>
            <a:blipFill>
              <a:blip r:embed="rId2"/>
              <a:stretch>
                <a:fillRect l="-1679" r="-1679"/>
              </a:stretch>
            </a:blipFill>
          </p:spPr>
        </p:sp>
        <p:sp>
          <p:nvSpPr>
            <p:cNvPr id="7" name="Freeform 7"/>
            <p:cNvSpPr/>
            <p:nvPr/>
          </p:nvSpPr>
          <p:spPr>
            <a:xfrm>
              <a:off x="0" y="0"/>
              <a:ext cx="6350000" cy="6558280"/>
            </a:xfrm>
            <a:custGeom>
              <a:avLst/>
              <a:gdLst/>
              <a:ahLst/>
              <a:cxnLst/>
              <a:rect l="l" t="t" r="r" b="b"/>
              <a:pathLst>
                <a:path w="6350000" h="6558280">
                  <a:moveTo>
                    <a:pt x="5218430" y="6558280"/>
                  </a:moveTo>
                  <a:lnTo>
                    <a:pt x="1131570" y="6558280"/>
                  </a:lnTo>
                  <a:cubicBezTo>
                    <a:pt x="508000" y="6558280"/>
                    <a:pt x="0" y="6050280"/>
                    <a:pt x="0" y="5426710"/>
                  </a:cubicBezTo>
                  <a:lnTo>
                    <a:pt x="0" y="1131570"/>
                  </a:lnTo>
                  <a:cubicBezTo>
                    <a:pt x="0" y="508000"/>
                    <a:pt x="508000" y="0"/>
                    <a:pt x="1131570" y="0"/>
                  </a:cubicBezTo>
                  <a:lnTo>
                    <a:pt x="5218430" y="0"/>
                  </a:lnTo>
                  <a:cubicBezTo>
                    <a:pt x="5842000" y="0"/>
                    <a:pt x="6350000" y="508000"/>
                    <a:pt x="6350000" y="1131570"/>
                  </a:cubicBezTo>
                  <a:lnTo>
                    <a:pt x="6350000" y="5425440"/>
                  </a:lnTo>
                  <a:cubicBezTo>
                    <a:pt x="6350000" y="6050280"/>
                    <a:pt x="5842000" y="6558280"/>
                    <a:pt x="5218430" y="6558280"/>
                  </a:cubicBezTo>
                  <a:close/>
                  <a:moveTo>
                    <a:pt x="1131570" y="149860"/>
                  </a:moveTo>
                  <a:cubicBezTo>
                    <a:pt x="590550" y="149860"/>
                    <a:pt x="149860" y="590550"/>
                    <a:pt x="149860" y="1131570"/>
                  </a:cubicBezTo>
                  <a:lnTo>
                    <a:pt x="149860" y="5425440"/>
                  </a:lnTo>
                  <a:cubicBezTo>
                    <a:pt x="149860" y="5966460"/>
                    <a:pt x="590550" y="6407150"/>
                    <a:pt x="1131570" y="6407150"/>
                  </a:cubicBezTo>
                  <a:lnTo>
                    <a:pt x="5218430" y="6407150"/>
                  </a:lnTo>
                  <a:cubicBezTo>
                    <a:pt x="5759450" y="6407150"/>
                    <a:pt x="6200140" y="5966460"/>
                    <a:pt x="6200140" y="5425440"/>
                  </a:cubicBezTo>
                  <a:lnTo>
                    <a:pt x="6200140" y="1131570"/>
                  </a:lnTo>
                  <a:cubicBezTo>
                    <a:pt x="6200140" y="590550"/>
                    <a:pt x="5759450" y="149860"/>
                    <a:pt x="5218430" y="149860"/>
                  </a:cubicBezTo>
                  <a:lnTo>
                    <a:pt x="1131570" y="149860"/>
                  </a:lnTo>
                  <a:close/>
                </a:path>
              </a:pathLst>
            </a:custGeom>
            <a:solidFill>
              <a:srgbClr val="004AAD"/>
            </a:solidFill>
          </p:spPr>
        </p:sp>
      </p:grpSp>
      <p:grpSp>
        <p:nvGrpSpPr>
          <p:cNvPr id="8" name="Group 8"/>
          <p:cNvGrpSpPr>
            <a:grpSpLocks noChangeAspect="1"/>
          </p:cNvGrpSpPr>
          <p:nvPr/>
        </p:nvGrpSpPr>
        <p:grpSpPr>
          <a:xfrm>
            <a:off x="1028700" y="5328828"/>
            <a:ext cx="3073669" cy="3174485"/>
            <a:chOff x="0" y="0"/>
            <a:chExt cx="6350000" cy="6558280"/>
          </a:xfrm>
        </p:grpSpPr>
        <p:sp>
          <p:nvSpPr>
            <p:cNvPr id="9" name="Freeform 9"/>
            <p:cNvSpPr/>
            <p:nvPr/>
          </p:nvSpPr>
          <p:spPr>
            <a:xfrm>
              <a:off x="74930" y="74930"/>
              <a:ext cx="6200140" cy="6408420"/>
            </a:xfrm>
            <a:custGeom>
              <a:avLst/>
              <a:gdLst/>
              <a:ahLst/>
              <a:cxnLst/>
              <a:rect l="l" t="t" r="r" b="b"/>
              <a:pathLst>
                <a:path w="6200140" h="6408420">
                  <a:moveTo>
                    <a:pt x="6200140" y="5351780"/>
                  </a:moveTo>
                  <a:cubicBezTo>
                    <a:pt x="6200140" y="5935980"/>
                    <a:pt x="5726430" y="6408420"/>
                    <a:pt x="5143500" y="6408420"/>
                  </a:cubicBezTo>
                  <a:lnTo>
                    <a:pt x="1056640" y="6408420"/>
                  </a:lnTo>
                  <a:cubicBezTo>
                    <a:pt x="472440" y="6408420"/>
                    <a:pt x="0" y="5934710"/>
                    <a:pt x="0" y="5351780"/>
                  </a:cubicBezTo>
                  <a:lnTo>
                    <a:pt x="0" y="1056640"/>
                  </a:lnTo>
                  <a:cubicBezTo>
                    <a:pt x="0" y="472440"/>
                    <a:pt x="473710" y="0"/>
                    <a:pt x="1056640" y="0"/>
                  </a:cubicBezTo>
                  <a:lnTo>
                    <a:pt x="5143500" y="0"/>
                  </a:lnTo>
                  <a:cubicBezTo>
                    <a:pt x="5727700" y="0"/>
                    <a:pt x="6200140" y="473710"/>
                    <a:pt x="6200140" y="1056640"/>
                  </a:cubicBezTo>
                  <a:lnTo>
                    <a:pt x="6200140" y="5351780"/>
                  </a:lnTo>
                  <a:close/>
                </a:path>
              </a:pathLst>
            </a:custGeom>
            <a:blipFill>
              <a:blip r:embed="rId3"/>
              <a:stretch>
                <a:fillRect l="-41373" r="-41373"/>
              </a:stretch>
            </a:blipFill>
          </p:spPr>
        </p:sp>
        <p:sp>
          <p:nvSpPr>
            <p:cNvPr id="10" name="Freeform 10"/>
            <p:cNvSpPr/>
            <p:nvPr/>
          </p:nvSpPr>
          <p:spPr>
            <a:xfrm>
              <a:off x="0" y="0"/>
              <a:ext cx="6350000" cy="6558280"/>
            </a:xfrm>
            <a:custGeom>
              <a:avLst/>
              <a:gdLst/>
              <a:ahLst/>
              <a:cxnLst/>
              <a:rect l="l" t="t" r="r" b="b"/>
              <a:pathLst>
                <a:path w="6350000" h="6558280">
                  <a:moveTo>
                    <a:pt x="5218430" y="6558280"/>
                  </a:moveTo>
                  <a:lnTo>
                    <a:pt x="1131570" y="6558280"/>
                  </a:lnTo>
                  <a:cubicBezTo>
                    <a:pt x="508000" y="6558280"/>
                    <a:pt x="0" y="6050280"/>
                    <a:pt x="0" y="5426710"/>
                  </a:cubicBezTo>
                  <a:lnTo>
                    <a:pt x="0" y="1131570"/>
                  </a:lnTo>
                  <a:cubicBezTo>
                    <a:pt x="0" y="508000"/>
                    <a:pt x="508000" y="0"/>
                    <a:pt x="1131570" y="0"/>
                  </a:cubicBezTo>
                  <a:lnTo>
                    <a:pt x="5218430" y="0"/>
                  </a:lnTo>
                  <a:cubicBezTo>
                    <a:pt x="5842000" y="0"/>
                    <a:pt x="6350000" y="508000"/>
                    <a:pt x="6350000" y="1131570"/>
                  </a:cubicBezTo>
                  <a:lnTo>
                    <a:pt x="6350000" y="5425440"/>
                  </a:lnTo>
                  <a:cubicBezTo>
                    <a:pt x="6350000" y="6050280"/>
                    <a:pt x="5842000" y="6558280"/>
                    <a:pt x="5218430" y="6558280"/>
                  </a:cubicBezTo>
                  <a:close/>
                  <a:moveTo>
                    <a:pt x="1131570" y="149860"/>
                  </a:moveTo>
                  <a:cubicBezTo>
                    <a:pt x="590550" y="149860"/>
                    <a:pt x="149860" y="590550"/>
                    <a:pt x="149860" y="1131570"/>
                  </a:cubicBezTo>
                  <a:lnTo>
                    <a:pt x="149860" y="5425440"/>
                  </a:lnTo>
                  <a:cubicBezTo>
                    <a:pt x="149860" y="5966460"/>
                    <a:pt x="590550" y="6407150"/>
                    <a:pt x="1131570" y="6407150"/>
                  </a:cubicBezTo>
                  <a:lnTo>
                    <a:pt x="5218430" y="6407150"/>
                  </a:lnTo>
                  <a:cubicBezTo>
                    <a:pt x="5759450" y="6407150"/>
                    <a:pt x="6200140" y="5966460"/>
                    <a:pt x="6200140" y="5425440"/>
                  </a:cubicBezTo>
                  <a:lnTo>
                    <a:pt x="6200140" y="1131570"/>
                  </a:lnTo>
                  <a:cubicBezTo>
                    <a:pt x="6200140" y="590550"/>
                    <a:pt x="5759450" y="149860"/>
                    <a:pt x="5218430" y="149860"/>
                  </a:cubicBezTo>
                  <a:lnTo>
                    <a:pt x="1131570" y="149860"/>
                  </a:lnTo>
                  <a:close/>
                </a:path>
              </a:pathLst>
            </a:custGeom>
            <a:solidFill>
              <a:srgbClr val="004AAD"/>
            </a:solidFill>
          </p:spPr>
        </p:sp>
      </p:grpSp>
      <p:sp>
        <p:nvSpPr>
          <p:cNvPr id="11" name="Freeform 11"/>
          <p:cNvSpPr/>
          <p:nvPr/>
        </p:nvSpPr>
        <p:spPr>
          <a:xfrm>
            <a:off x="0" y="9558296"/>
            <a:ext cx="1879015" cy="728704"/>
          </a:xfrm>
          <a:custGeom>
            <a:avLst/>
            <a:gdLst/>
            <a:ahLst/>
            <a:cxnLst/>
            <a:rect l="l" t="t" r="r" b="b"/>
            <a:pathLst>
              <a:path w="1879015" h="728704">
                <a:moveTo>
                  <a:pt x="0" y="0"/>
                </a:moveTo>
                <a:lnTo>
                  <a:pt x="1879015" y="0"/>
                </a:lnTo>
                <a:lnTo>
                  <a:pt x="1879015" y="728704"/>
                </a:lnTo>
                <a:lnTo>
                  <a:pt x="0" y="728704"/>
                </a:lnTo>
                <a:lnTo>
                  <a:pt x="0" y="0"/>
                </a:lnTo>
                <a:close/>
              </a:path>
            </a:pathLst>
          </a:custGeom>
          <a:blipFill>
            <a:blip r:embed="rId4"/>
            <a:stretch>
              <a:fillRect/>
            </a:stretch>
          </a:blipFill>
        </p:spPr>
      </p:sp>
      <p:sp>
        <p:nvSpPr>
          <p:cNvPr id="12" name="Freeform 12"/>
          <p:cNvSpPr/>
          <p:nvPr/>
        </p:nvSpPr>
        <p:spPr>
          <a:xfrm>
            <a:off x="16277549" y="-95848"/>
            <a:ext cx="2602805" cy="1465543"/>
          </a:xfrm>
          <a:custGeom>
            <a:avLst/>
            <a:gdLst/>
            <a:ahLst/>
            <a:cxnLst/>
            <a:rect l="l" t="t" r="r" b="b"/>
            <a:pathLst>
              <a:path w="2602805" h="1465543">
                <a:moveTo>
                  <a:pt x="0" y="0"/>
                </a:moveTo>
                <a:lnTo>
                  <a:pt x="2602804" y="0"/>
                </a:lnTo>
                <a:lnTo>
                  <a:pt x="2602804" y="1465543"/>
                </a:lnTo>
                <a:lnTo>
                  <a:pt x="0" y="1465543"/>
                </a:lnTo>
                <a:lnTo>
                  <a:pt x="0" y="0"/>
                </a:lnTo>
                <a:close/>
              </a:path>
            </a:pathLst>
          </a:custGeom>
          <a:blipFill>
            <a:blip r:embed="rId5"/>
            <a:stretch>
              <a:fillRect/>
            </a:stretch>
          </a:blipFill>
        </p:spPr>
      </p:sp>
      <p:sp>
        <p:nvSpPr>
          <p:cNvPr id="13" name="TextBox 13"/>
          <p:cNvSpPr txBox="1"/>
          <p:nvPr/>
        </p:nvSpPr>
        <p:spPr>
          <a:xfrm>
            <a:off x="9375423" y="1469728"/>
            <a:ext cx="4243380" cy="912915"/>
          </a:xfrm>
          <a:prstGeom prst="rect">
            <a:avLst/>
          </a:prstGeom>
        </p:spPr>
        <p:txBody>
          <a:bodyPr lIns="0" tIns="0" rIns="0" bIns="0" rtlCol="0" anchor="t">
            <a:spAutoFit/>
          </a:bodyPr>
          <a:lstStyle/>
          <a:p>
            <a:pPr>
              <a:lnSpc>
                <a:spcPts val="7431"/>
              </a:lnSpc>
            </a:pPr>
            <a:r>
              <a:rPr lang="en-US" sz="5308">
                <a:solidFill>
                  <a:srgbClr val="004AAD"/>
                </a:solidFill>
                <a:latin typeface="League Spartan"/>
              </a:rPr>
              <a:t>STATEMENT</a:t>
            </a:r>
          </a:p>
        </p:txBody>
      </p:sp>
      <p:sp>
        <p:nvSpPr>
          <p:cNvPr id="14" name="TextBox 14"/>
          <p:cNvSpPr txBox="1"/>
          <p:nvPr/>
        </p:nvSpPr>
        <p:spPr>
          <a:xfrm>
            <a:off x="9375423" y="522624"/>
            <a:ext cx="4842085" cy="897853"/>
          </a:xfrm>
          <a:prstGeom prst="rect">
            <a:avLst/>
          </a:prstGeom>
        </p:spPr>
        <p:txBody>
          <a:bodyPr lIns="0" tIns="0" rIns="0" bIns="0" rtlCol="0" anchor="t">
            <a:spAutoFit/>
          </a:bodyPr>
          <a:lstStyle/>
          <a:p>
            <a:pPr>
              <a:lnSpc>
                <a:spcPts val="7212"/>
              </a:lnSpc>
            </a:pPr>
            <a:r>
              <a:rPr lang="en-US" sz="5151">
                <a:solidFill>
                  <a:srgbClr val="000000"/>
                </a:solidFill>
                <a:latin typeface="Lato Bold"/>
              </a:rPr>
              <a:t>PROBLEM</a:t>
            </a:r>
          </a:p>
        </p:txBody>
      </p:sp>
      <p:sp>
        <p:nvSpPr>
          <p:cNvPr id="15" name="TextBox 15"/>
          <p:cNvSpPr txBox="1"/>
          <p:nvPr/>
        </p:nvSpPr>
        <p:spPr>
          <a:xfrm>
            <a:off x="9375423" y="2558793"/>
            <a:ext cx="8411498" cy="6283350"/>
          </a:xfrm>
          <a:prstGeom prst="rect">
            <a:avLst/>
          </a:prstGeom>
        </p:spPr>
        <p:txBody>
          <a:bodyPr lIns="0" tIns="0" rIns="0" bIns="0" rtlCol="0" anchor="t">
            <a:spAutoFit/>
          </a:bodyPr>
          <a:lstStyle/>
          <a:p>
            <a:pPr>
              <a:lnSpc>
                <a:spcPts val="3323"/>
              </a:lnSpc>
            </a:pPr>
            <a:r>
              <a:rPr lang="en-US" sz="2374">
                <a:solidFill>
                  <a:srgbClr val="000000"/>
                </a:solidFill>
                <a:latin typeface="Alice Bold"/>
              </a:rPr>
              <a:t>The problem statement for home remedies are prescribed below:</a:t>
            </a:r>
          </a:p>
          <a:p>
            <a:pPr>
              <a:lnSpc>
                <a:spcPts val="3323"/>
              </a:lnSpc>
            </a:pPr>
            <a:r>
              <a:rPr lang="en-US" sz="2374">
                <a:solidFill>
                  <a:srgbClr val="000000"/>
                </a:solidFill>
                <a:latin typeface="Alice"/>
              </a:rPr>
              <a:t>•"Feeling under the weather and looking for natural remedies to alleviate cold and flu symptoms?"</a:t>
            </a:r>
          </a:p>
          <a:p>
            <a:pPr>
              <a:lnSpc>
                <a:spcPts val="3323"/>
              </a:lnSpc>
            </a:pPr>
            <a:r>
              <a:rPr lang="en-US" sz="2374">
                <a:solidFill>
                  <a:srgbClr val="000000"/>
                </a:solidFill>
                <a:latin typeface="Alice"/>
              </a:rPr>
              <a:t>•"Dealing with pesky acne outbreaks and inneed of gentle yet effective skincare remedies?“</a:t>
            </a:r>
          </a:p>
          <a:p>
            <a:pPr>
              <a:lnSpc>
                <a:spcPts val="3323"/>
              </a:lnSpc>
            </a:pPr>
            <a:r>
              <a:rPr lang="en-US" sz="2374">
                <a:solidFill>
                  <a:srgbClr val="000000"/>
                </a:solidFill>
                <a:latin typeface="Alice"/>
              </a:rPr>
              <a:t>•"Experiencing digestive discomfort and seeking natural solutions to ease bloating and indigestion?"</a:t>
            </a:r>
          </a:p>
          <a:p>
            <a:pPr>
              <a:lnSpc>
                <a:spcPts val="3323"/>
              </a:lnSpc>
            </a:pPr>
            <a:r>
              <a:rPr lang="en-US" sz="2374">
                <a:solidFill>
                  <a:srgbClr val="000000"/>
                </a:solidFill>
                <a:latin typeface="Alice"/>
              </a:rPr>
              <a:t>• "Suffering from seasonal allergies and searching for home remedies to soothe irritated sinuses and relieve congestion?"</a:t>
            </a:r>
          </a:p>
          <a:p>
            <a:pPr>
              <a:lnSpc>
                <a:spcPts val="3323"/>
              </a:lnSpc>
            </a:pPr>
            <a:r>
              <a:rPr lang="en-US" sz="2374">
                <a:solidFill>
                  <a:srgbClr val="000000"/>
                </a:solidFill>
                <a:latin typeface="Alice"/>
              </a:rPr>
              <a:t> •"Tired of battling persistent headaches and interested in exploring natural remedies for headache relief?"</a:t>
            </a:r>
          </a:p>
          <a:p>
            <a:pPr>
              <a:lnSpc>
                <a:spcPts val="3323"/>
              </a:lnSpc>
            </a:pPr>
            <a:r>
              <a:rPr lang="en-US" sz="2374">
                <a:solidFill>
                  <a:srgbClr val="000000"/>
                </a:solidFill>
                <a:latin typeface="Alice"/>
              </a:rPr>
              <a:t>• "Seeking natural remedies to boost immunity and support overall wellness duringcold and flu season?"</a:t>
            </a:r>
          </a:p>
          <a:p>
            <a:pPr>
              <a:lnSpc>
                <a:spcPts val="3323"/>
              </a:lnSpc>
              <a:spcBef>
                <a:spcPct val="0"/>
              </a:spcBef>
            </a:pPr>
            <a:endParaRPr lang="en-US" sz="2374">
              <a:solidFill>
                <a:srgbClr val="000000"/>
              </a:solidFill>
              <a:latin typeface="Alice"/>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6792707" cy="10287000"/>
            <a:chOff x="0" y="0"/>
            <a:chExt cx="1789026" cy="2709333"/>
          </a:xfrm>
        </p:grpSpPr>
        <p:sp>
          <p:nvSpPr>
            <p:cNvPr id="3" name="Freeform 3"/>
            <p:cNvSpPr/>
            <p:nvPr/>
          </p:nvSpPr>
          <p:spPr>
            <a:xfrm>
              <a:off x="0" y="0"/>
              <a:ext cx="1789026" cy="2709333"/>
            </a:xfrm>
            <a:custGeom>
              <a:avLst/>
              <a:gdLst/>
              <a:ahLst/>
              <a:cxnLst/>
              <a:rect l="l" t="t" r="r" b="b"/>
              <a:pathLst>
                <a:path w="1789026" h="2709333">
                  <a:moveTo>
                    <a:pt x="0" y="0"/>
                  </a:moveTo>
                  <a:lnTo>
                    <a:pt x="1789026" y="0"/>
                  </a:lnTo>
                  <a:lnTo>
                    <a:pt x="1789026" y="2709333"/>
                  </a:lnTo>
                  <a:lnTo>
                    <a:pt x="0" y="2709333"/>
                  </a:lnTo>
                  <a:close/>
                </a:path>
              </a:pathLst>
            </a:custGeom>
            <a:solidFill>
              <a:srgbClr val="004AAD"/>
            </a:solidFill>
          </p:spPr>
        </p:sp>
        <p:sp>
          <p:nvSpPr>
            <p:cNvPr id="4" name="TextBox 4"/>
            <p:cNvSpPr txBox="1"/>
            <p:nvPr/>
          </p:nvSpPr>
          <p:spPr>
            <a:xfrm>
              <a:off x="0" y="-47625"/>
              <a:ext cx="1789026" cy="2756958"/>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5446818" y="8630505"/>
            <a:ext cx="897167" cy="2183545"/>
            <a:chOff x="0" y="0"/>
            <a:chExt cx="236291" cy="575090"/>
          </a:xfrm>
        </p:grpSpPr>
        <p:sp>
          <p:nvSpPr>
            <p:cNvPr id="6" name="Freeform 6"/>
            <p:cNvSpPr/>
            <p:nvPr/>
          </p:nvSpPr>
          <p:spPr>
            <a:xfrm>
              <a:off x="0" y="0"/>
              <a:ext cx="236291" cy="575090"/>
            </a:xfrm>
            <a:custGeom>
              <a:avLst/>
              <a:gdLst/>
              <a:ahLst/>
              <a:cxnLst/>
              <a:rect l="l" t="t" r="r" b="b"/>
              <a:pathLst>
                <a:path w="236291" h="575090">
                  <a:moveTo>
                    <a:pt x="118145" y="0"/>
                  </a:moveTo>
                  <a:lnTo>
                    <a:pt x="118145" y="0"/>
                  </a:lnTo>
                  <a:cubicBezTo>
                    <a:pt x="183395" y="0"/>
                    <a:pt x="236291" y="52895"/>
                    <a:pt x="236291" y="118145"/>
                  </a:cubicBezTo>
                  <a:lnTo>
                    <a:pt x="236291" y="456945"/>
                  </a:lnTo>
                  <a:cubicBezTo>
                    <a:pt x="236291" y="488279"/>
                    <a:pt x="223843" y="518330"/>
                    <a:pt x="201687" y="540486"/>
                  </a:cubicBezTo>
                  <a:cubicBezTo>
                    <a:pt x="179530" y="562643"/>
                    <a:pt x="149480" y="575090"/>
                    <a:pt x="118145" y="575090"/>
                  </a:cubicBezTo>
                  <a:lnTo>
                    <a:pt x="118145" y="575090"/>
                  </a:lnTo>
                  <a:cubicBezTo>
                    <a:pt x="86811" y="575090"/>
                    <a:pt x="56761" y="562643"/>
                    <a:pt x="34604" y="540486"/>
                  </a:cubicBezTo>
                  <a:cubicBezTo>
                    <a:pt x="12447" y="518330"/>
                    <a:pt x="0" y="488279"/>
                    <a:pt x="0" y="456945"/>
                  </a:cubicBezTo>
                  <a:lnTo>
                    <a:pt x="0" y="118145"/>
                  </a:lnTo>
                  <a:cubicBezTo>
                    <a:pt x="0" y="86811"/>
                    <a:pt x="12447" y="56761"/>
                    <a:pt x="34604" y="34604"/>
                  </a:cubicBezTo>
                  <a:cubicBezTo>
                    <a:pt x="56761" y="12447"/>
                    <a:pt x="86811" y="0"/>
                    <a:pt x="118145" y="0"/>
                  </a:cubicBezTo>
                  <a:close/>
                </a:path>
              </a:pathLst>
            </a:custGeom>
            <a:solidFill>
              <a:srgbClr val="FFFFFF"/>
            </a:solidFill>
          </p:spPr>
        </p:sp>
        <p:sp>
          <p:nvSpPr>
            <p:cNvPr id="7" name="TextBox 7"/>
            <p:cNvSpPr txBox="1"/>
            <p:nvPr/>
          </p:nvSpPr>
          <p:spPr>
            <a:xfrm>
              <a:off x="0" y="-47625"/>
              <a:ext cx="236291" cy="622715"/>
            </a:xfrm>
            <a:prstGeom prst="rect">
              <a:avLst/>
            </a:prstGeom>
          </p:spPr>
          <p:txBody>
            <a:bodyPr lIns="50800" tIns="50800" rIns="50800" bIns="50800" rtlCol="0" anchor="ctr"/>
            <a:lstStyle/>
            <a:p>
              <a:pPr algn="ctr">
                <a:lnSpc>
                  <a:spcPts val="2659"/>
                </a:lnSpc>
              </a:pPr>
              <a:endParaRPr/>
            </a:p>
          </p:txBody>
        </p:sp>
      </p:grpSp>
      <p:grpSp>
        <p:nvGrpSpPr>
          <p:cNvPr id="8" name="Group 8"/>
          <p:cNvGrpSpPr>
            <a:grpSpLocks noChangeAspect="1"/>
          </p:cNvGrpSpPr>
          <p:nvPr/>
        </p:nvGrpSpPr>
        <p:grpSpPr>
          <a:xfrm>
            <a:off x="7509504" y="2224789"/>
            <a:ext cx="4857773" cy="6528106"/>
            <a:chOff x="0" y="0"/>
            <a:chExt cx="3663950" cy="4923790"/>
          </a:xfrm>
        </p:grpSpPr>
        <p:sp>
          <p:nvSpPr>
            <p:cNvPr id="9" name="Freeform 9"/>
            <p:cNvSpPr/>
            <p:nvPr/>
          </p:nvSpPr>
          <p:spPr>
            <a:xfrm>
              <a:off x="31750" y="31750"/>
              <a:ext cx="3600450" cy="4859020"/>
            </a:xfrm>
            <a:custGeom>
              <a:avLst/>
              <a:gdLst/>
              <a:ahLst/>
              <a:cxnLst/>
              <a:rect l="l" t="t" r="r" b="b"/>
              <a:pathLst>
                <a:path w="3600450" h="4859020">
                  <a:moveTo>
                    <a:pt x="3600450" y="4499610"/>
                  </a:moveTo>
                  <a:cubicBezTo>
                    <a:pt x="3600450" y="4699000"/>
                    <a:pt x="3439160" y="4859020"/>
                    <a:pt x="3241040" y="4859020"/>
                  </a:cubicBezTo>
                  <a:lnTo>
                    <a:pt x="359410" y="4859020"/>
                  </a:lnTo>
                  <a:cubicBezTo>
                    <a:pt x="160020" y="4859020"/>
                    <a:pt x="0" y="4697730"/>
                    <a:pt x="0" y="4499610"/>
                  </a:cubicBezTo>
                  <a:lnTo>
                    <a:pt x="0" y="359410"/>
                  </a:lnTo>
                  <a:cubicBezTo>
                    <a:pt x="0" y="160020"/>
                    <a:pt x="161290" y="0"/>
                    <a:pt x="359410" y="0"/>
                  </a:cubicBezTo>
                  <a:lnTo>
                    <a:pt x="3239770" y="0"/>
                  </a:lnTo>
                  <a:cubicBezTo>
                    <a:pt x="3439160" y="0"/>
                    <a:pt x="3599180" y="161290"/>
                    <a:pt x="3599180" y="359410"/>
                  </a:cubicBezTo>
                  <a:lnTo>
                    <a:pt x="3600450" y="4499610"/>
                  </a:lnTo>
                  <a:close/>
                </a:path>
              </a:pathLst>
            </a:custGeom>
            <a:blipFill>
              <a:blip r:embed="rId2"/>
              <a:stretch>
                <a:fillRect l="-17477" r="-17477"/>
              </a:stretch>
            </a:blipFill>
          </p:spPr>
        </p:sp>
        <p:sp>
          <p:nvSpPr>
            <p:cNvPr id="10" name="Freeform 10"/>
            <p:cNvSpPr/>
            <p:nvPr/>
          </p:nvSpPr>
          <p:spPr>
            <a:xfrm>
              <a:off x="0" y="0"/>
              <a:ext cx="3663950" cy="4923790"/>
            </a:xfrm>
            <a:custGeom>
              <a:avLst/>
              <a:gdLst/>
              <a:ahLst/>
              <a:cxnLst/>
              <a:rect l="l" t="t" r="r" b="b"/>
              <a:pathLst>
                <a:path w="3663950" h="4923790">
                  <a:moveTo>
                    <a:pt x="3271520" y="4923790"/>
                  </a:moveTo>
                  <a:lnTo>
                    <a:pt x="391160" y="4923790"/>
                  </a:lnTo>
                  <a:cubicBezTo>
                    <a:pt x="175260" y="4923790"/>
                    <a:pt x="0" y="4748530"/>
                    <a:pt x="0" y="4532630"/>
                  </a:cubicBezTo>
                  <a:lnTo>
                    <a:pt x="0" y="392430"/>
                  </a:lnTo>
                  <a:cubicBezTo>
                    <a:pt x="0" y="175260"/>
                    <a:pt x="175260" y="0"/>
                    <a:pt x="391160" y="0"/>
                  </a:cubicBezTo>
                  <a:lnTo>
                    <a:pt x="3271520" y="0"/>
                  </a:lnTo>
                  <a:cubicBezTo>
                    <a:pt x="3487420" y="0"/>
                    <a:pt x="3662680" y="175260"/>
                    <a:pt x="3662680" y="391160"/>
                  </a:cubicBezTo>
                  <a:lnTo>
                    <a:pt x="3662680" y="4531360"/>
                  </a:lnTo>
                  <a:cubicBezTo>
                    <a:pt x="3663950" y="4747260"/>
                    <a:pt x="3487420" y="4923790"/>
                    <a:pt x="3271520" y="4923790"/>
                  </a:cubicBezTo>
                  <a:close/>
                  <a:moveTo>
                    <a:pt x="391160" y="63500"/>
                  </a:moveTo>
                  <a:cubicBezTo>
                    <a:pt x="210820" y="63500"/>
                    <a:pt x="63500" y="210820"/>
                    <a:pt x="63500" y="391160"/>
                  </a:cubicBezTo>
                  <a:lnTo>
                    <a:pt x="63500" y="4531360"/>
                  </a:lnTo>
                  <a:cubicBezTo>
                    <a:pt x="63500" y="4712970"/>
                    <a:pt x="210820" y="4859020"/>
                    <a:pt x="391160" y="4859020"/>
                  </a:cubicBezTo>
                  <a:lnTo>
                    <a:pt x="3271520" y="4859020"/>
                  </a:lnTo>
                  <a:cubicBezTo>
                    <a:pt x="3453130" y="4859020"/>
                    <a:pt x="3599180" y="4711700"/>
                    <a:pt x="3599180" y="4531360"/>
                  </a:cubicBezTo>
                  <a:lnTo>
                    <a:pt x="3599180" y="391160"/>
                  </a:lnTo>
                  <a:cubicBezTo>
                    <a:pt x="3599180" y="209550"/>
                    <a:pt x="3451860" y="63500"/>
                    <a:pt x="3271520" y="63500"/>
                  </a:cubicBezTo>
                  <a:lnTo>
                    <a:pt x="391160" y="63500"/>
                  </a:lnTo>
                  <a:close/>
                </a:path>
              </a:pathLst>
            </a:custGeom>
            <a:solidFill>
              <a:srgbClr val="004AAD"/>
            </a:solidFill>
          </p:spPr>
        </p:sp>
      </p:grpSp>
      <p:grpSp>
        <p:nvGrpSpPr>
          <p:cNvPr id="11" name="Group 11"/>
          <p:cNvGrpSpPr>
            <a:grpSpLocks noChangeAspect="1"/>
          </p:cNvGrpSpPr>
          <p:nvPr/>
        </p:nvGrpSpPr>
        <p:grpSpPr>
          <a:xfrm>
            <a:off x="12862577" y="2215264"/>
            <a:ext cx="4857773" cy="6528106"/>
            <a:chOff x="0" y="0"/>
            <a:chExt cx="3663950" cy="4923790"/>
          </a:xfrm>
        </p:grpSpPr>
        <p:sp>
          <p:nvSpPr>
            <p:cNvPr id="12" name="Freeform 12"/>
            <p:cNvSpPr/>
            <p:nvPr/>
          </p:nvSpPr>
          <p:spPr>
            <a:xfrm>
              <a:off x="31750" y="31750"/>
              <a:ext cx="3600450" cy="4859020"/>
            </a:xfrm>
            <a:custGeom>
              <a:avLst/>
              <a:gdLst/>
              <a:ahLst/>
              <a:cxnLst/>
              <a:rect l="l" t="t" r="r" b="b"/>
              <a:pathLst>
                <a:path w="3600450" h="4859020">
                  <a:moveTo>
                    <a:pt x="3600450" y="4499610"/>
                  </a:moveTo>
                  <a:cubicBezTo>
                    <a:pt x="3600450" y="4699000"/>
                    <a:pt x="3439160" y="4859020"/>
                    <a:pt x="3241040" y="4859020"/>
                  </a:cubicBezTo>
                  <a:lnTo>
                    <a:pt x="359410" y="4859020"/>
                  </a:lnTo>
                  <a:cubicBezTo>
                    <a:pt x="160020" y="4859020"/>
                    <a:pt x="0" y="4697730"/>
                    <a:pt x="0" y="4499610"/>
                  </a:cubicBezTo>
                  <a:lnTo>
                    <a:pt x="0" y="359410"/>
                  </a:lnTo>
                  <a:cubicBezTo>
                    <a:pt x="0" y="160020"/>
                    <a:pt x="161290" y="0"/>
                    <a:pt x="359410" y="0"/>
                  </a:cubicBezTo>
                  <a:lnTo>
                    <a:pt x="3239770" y="0"/>
                  </a:lnTo>
                  <a:cubicBezTo>
                    <a:pt x="3439160" y="0"/>
                    <a:pt x="3599180" y="161290"/>
                    <a:pt x="3599180" y="359410"/>
                  </a:cubicBezTo>
                  <a:lnTo>
                    <a:pt x="3600450" y="4499610"/>
                  </a:lnTo>
                  <a:close/>
                </a:path>
              </a:pathLst>
            </a:custGeom>
            <a:blipFill>
              <a:blip r:embed="rId3"/>
              <a:stretch>
                <a:fillRect l="-16314" r="-16314"/>
              </a:stretch>
            </a:blipFill>
          </p:spPr>
        </p:sp>
        <p:sp>
          <p:nvSpPr>
            <p:cNvPr id="13" name="Freeform 13"/>
            <p:cNvSpPr/>
            <p:nvPr/>
          </p:nvSpPr>
          <p:spPr>
            <a:xfrm>
              <a:off x="0" y="0"/>
              <a:ext cx="3663950" cy="4923790"/>
            </a:xfrm>
            <a:custGeom>
              <a:avLst/>
              <a:gdLst/>
              <a:ahLst/>
              <a:cxnLst/>
              <a:rect l="l" t="t" r="r" b="b"/>
              <a:pathLst>
                <a:path w="3663950" h="4923790">
                  <a:moveTo>
                    <a:pt x="3271520" y="4923790"/>
                  </a:moveTo>
                  <a:lnTo>
                    <a:pt x="391160" y="4923790"/>
                  </a:lnTo>
                  <a:cubicBezTo>
                    <a:pt x="175260" y="4923790"/>
                    <a:pt x="0" y="4748530"/>
                    <a:pt x="0" y="4532630"/>
                  </a:cubicBezTo>
                  <a:lnTo>
                    <a:pt x="0" y="392430"/>
                  </a:lnTo>
                  <a:cubicBezTo>
                    <a:pt x="0" y="175260"/>
                    <a:pt x="175260" y="0"/>
                    <a:pt x="391160" y="0"/>
                  </a:cubicBezTo>
                  <a:lnTo>
                    <a:pt x="3271520" y="0"/>
                  </a:lnTo>
                  <a:cubicBezTo>
                    <a:pt x="3487420" y="0"/>
                    <a:pt x="3662680" y="175260"/>
                    <a:pt x="3662680" y="391160"/>
                  </a:cubicBezTo>
                  <a:lnTo>
                    <a:pt x="3662680" y="4531360"/>
                  </a:lnTo>
                  <a:cubicBezTo>
                    <a:pt x="3663950" y="4747260"/>
                    <a:pt x="3487420" y="4923790"/>
                    <a:pt x="3271520" y="4923790"/>
                  </a:cubicBezTo>
                  <a:close/>
                  <a:moveTo>
                    <a:pt x="391160" y="63500"/>
                  </a:moveTo>
                  <a:cubicBezTo>
                    <a:pt x="210820" y="63500"/>
                    <a:pt x="63500" y="210820"/>
                    <a:pt x="63500" y="391160"/>
                  </a:cubicBezTo>
                  <a:lnTo>
                    <a:pt x="63500" y="4531360"/>
                  </a:lnTo>
                  <a:cubicBezTo>
                    <a:pt x="63500" y="4712970"/>
                    <a:pt x="210820" y="4859020"/>
                    <a:pt x="391160" y="4859020"/>
                  </a:cubicBezTo>
                  <a:lnTo>
                    <a:pt x="3271520" y="4859020"/>
                  </a:lnTo>
                  <a:cubicBezTo>
                    <a:pt x="3453130" y="4859020"/>
                    <a:pt x="3599180" y="4711700"/>
                    <a:pt x="3599180" y="4531360"/>
                  </a:cubicBezTo>
                  <a:lnTo>
                    <a:pt x="3599180" y="391160"/>
                  </a:lnTo>
                  <a:cubicBezTo>
                    <a:pt x="3599180" y="209550"/>
                    <a:pt x="3451860" y="63500"/>
                    <a:pt x="3271520" y="63500"/>
                  </a:cubicBezTo>
                  <a:lnTo>
                    <a:pt x="391160" y="63500"/>
                  </a:lnTo>
                  <a:close/>
                </a:path>
              </a:pathLst>
            </a:custGeom>
            <a:solidFill>
              <a:srgbClr val="004AAD"/>
            </a:solidFill>
          </p:spPr>
        </p:sp>
      </p:grpSp>
      <p:sp>
        <p:nvSpPr>
          <p:cNvPr id="14" name="Freeform 14"/>
          <p:cNvSpPr/>
          <p:nvPr/>
        </p:nvSpPr>
        <p:spPr>
          <a:xfrm>
            <a:off x="-392539" y="8301039"/>
            <a:ext cx="2842478" cy="2842478"/>
          </a:xfrm>
          <a:custGeom>
            <a:avLst/>
            <a:gdLst/>
            <a:ahLst/>
            <a:cxnLst/>
            <a:rect l="l" t="t" r="r" b="b"/>
            <a:pathLst>
              <a:path w="2842478" h="2842478">
                <a:moveTo>
                  <a:pt x="0" y="0"/>
                </a:moveTo>
                <a:lnTo>
                  <a:pt x="2842478" y="0"/>
                </a:lnTo>
                <a:lnTo>
                  <a:pt x="2842478" y="2842477"/>
                </a:lnTo>
                <a:lnTo>
                  <a:pt x="0" y="2842477"/>
                </a:lnTo>
                <a:lnTo>
                  <a:pt x="0" y="0"/>
                </a:lnTo>
                <a:close/>
              </a:path>
            </a:pathLst>
          </a:custGeom>
          <a:blipFill>
            <a:blip r:embed="rId4"/>
            <a:stretch>
              <a:fillRect/>
            </a:stretch>
          </a:blipFill>
        </p:spPr>
      </p:sp>
      <p:sp>
        <p:nvSpPr>
          <p:cNvPr id="15" name="Freeform 15"/>
          <p:cNvSpPr/>
          <p:nvPr/>
        </p:nvSpPr>
        <p:spPr>
          <a:xfrm>
            <a:off x="16188290" y="-104103"/>
            <a:ext cx="2602805" cy="1465543"/>
          </a:xfrm>
          <a:custGeom>
            <a:avLst/>
            <a:gdLst/>
            <a:ahLst/>
            <a:cxnLst/>
            <a:rect l="l" t="t" r="r" b="b"/>
            <a:pathLst>
              <a:path w="2602805" h="1465543">
                <a:moveTo>
                  <a:pt x="0" y="0"/>
                </a:moveTo>
                <a:lnTo>
                  <a:pt x="2602805" y="0"/>
                </a:lnTo>
                <a:lnTo>
                  <a:pt x="2602805" y="1465543"/>
                </a:lnTo>
                <a:lnTo>
                  <a:pt x="0" y="1465543"/>
                </a:lnTo>
                <a:lnTo>
                  <a:pt x="0" y="0"/>
                </a:lnTo>
                <a:close/>
              </a:path>
            </a:pathLst>
          </a:custGeom>
          <a:blipFill>
            <a:blip r:embed="rId5"/>
            <a:stretch>
              <a:fillRect/>
            </a:stretch>
          </a:blipFill>
        </p:spPr>
      </p:sp>
      <p:sp>
        <p:nvSpPr>
          <p:cNvPr id="16" name="TextBox 16"/>
          <p:cNvSpPr txBox="1"/>
          <p:nvPr/>
        </p:nvSpPr>
        <p:spPr>
          <a:xfrm>
            <a:off x="709411" y="1443954"/>
            <a:ext cx="5185990" cy="780835"/>
          </a:xfrm>
          <a:prstGeom prst="rect">
            <a:avLst/>
          </a:prstGeom>
        </p:spPr>
        <p:txBody>
          <a:bodyPr lIns="0" tIns="0" rIns="0" bIns="0" rtlCol="0" anchor="t">
            <a:spAutoFit/>
          </a:bodyPr>
          <a:lstStyle/>
          <a:p>
            <a:pPr>
              <a:lnSpc>
                <a:spcPts val="6311"/>
              </a:lnSpc>
            </a:pPr>
            <a:r>
              <a:rPr lang="en-US" sz="4508">
                <a:solidFill>
                  <a:srgbClr val="FFFFFF"/>
                </a:solidFill>
                <a:latin typeface="League Spartan"/>
              </a:rPr>
              <a:t>CURECRAFTERS</a:t>
            </a:r>
          </a:p>
        </p:txBody>
      </p:sp>
      <p:sp>
        <p:nvSpPr>
          <p:cNvPr id="17" name="TextBox 17"/>
          <p:cNvSpPr txBox="1"/>
          <p:nvPr/>
        </p:nvSpPr>
        <p:spPr>
          <a:xfrm>
            <a:off x="709411" y="523894"/>
            <a:ext cx="4842085" cy="904838"/>
          </a:xfrm>
          <a:prstGeom prst="rect">
            <a:avLst/>
          </a:prstGeom>
        </p:spPr>
        <p:txBody>
          <a:bodyPr lIns="0" tIns="0" rIns="0" bIns="0" rtlCol="0" anchor="t">
            <a:spAutoFit/>
          </a:bodyPr>
          <a:lstStyle/>
          <a:p>
            <a:pPr>
              <a:lnSpc>
                <a:spcPts val="7352"/>
              </a:lnSpc>
            </a:pPr>
            <a:r>
              <a:rPr lang="en-US" sz="5251">
                <a:solidFill>
                  <a:srgbClr val="FFFFFF"/>
                </a:solidFill>
                <a:latin typeface="Lato Bold"/>
              </a:rPr>
              <a:t>ABOUT </a:t>
            </a:r>
          </a:p>
        </p:txBody>
      </p:sp>
      <p:sp>
        <p:nvSpPr>
          <p:cNvPr id="18" name="TextBox 18"/>
          <p:cNvSpPr txBox="1"/>
          <p:nvPr/>
        </p:nvSpPr>
        <p:spPr>
          <a:xfrm>
            <a:off x="709411" y="2432481"/>
            <a:ext cx="5634574" cy="6683986"/>
          </a:xfrm>
          <a:prstGeom prst="rect">
            <a:avLst/>
          </a:prstGeom>
        </p:spPr>
        <p:txBody>
          <a:bodyPr lIns="0" tIns="0" rIns="0" bIns="0" rtlCol="0" anchor="t">
            <a:spAutoFit/>
          </a:bodyPr>
          <a:lstStyle/>
          <a:p>
            <a:pPr>
              <a:lnSpc>
                <a:spcPts val="3816"/>
              </a:lnSpc>
            </a:pPr>
            <a:r>
              <a:rPr lang="en-US" sz="2725">
                <a:solidFill>
                  <a:srgbClr val="FFFFFF"/>
                </a:solidFill>
                <a:latin typeface="Poppins"/>
              </a:rPr>
              <a:t>CureCrafters is the “Home Remedies Chat Bot” which is a web-based platform designed to provide users with personalized home remedy recommendations for various symptoms. The system not  only offers a user-friendly chat bot interface for symptom analysis and remedy suggestions but also includes a robust data management system to store user information.</a:t>
            </a:r>
          </a:p>
          <a:p>
            <a:pPr>
              <a:lnSpc>
                <a:spcPts val="3816"/>
              </a:lnSpc>
              <a:spcBef>
                <a:spcPct val="0"/>
              </a:spcBef>
            </a:pPr>
            <a:endParaRPr lang="en-US" sz="2725">
              <a:solidFill>
                <a:srgbClr val="FFFFFF"/>
              </a:solidFill>
              <a:latin typeface="Poppins"/>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3" name="Group 3"/>
          <p:cNvGrpSpPr/>
          <p:nvPr/>
        </p:nvGrpSpPr>
        <p:grpSpPr>
          <a:xfrm>
            <a:off x="11908043" y="0"/>
            <a:ext cx="6379957" cy="10287000"/>
            <a:chOff x="0" y="0"/>
            <a:chExt cx="1680318" cy="2709333"/>
          </a:xfrm>
        </p:grpSpPr>
        <p:sp>
          <p:nvSpPr>
            <p:cNvPr id="4" name="Freeform 4"/>
            <p:cNvSpPr/>
            <p:nvPr/>
          </p:nvSpPr>
          <p:spPr>
            <a:xfrm>
              <a:off x="0" y="0"/>
              <a:ext cx="1680318" cy="2709333"/>
            </a:xfrm>
            <a:custGeom>
              <a:avLst/>
              <a:gdLst/>
              <a:ahLst/>
              <a:cxnLst/>
              <a:rect l="l" t="t" r="r" b="b"/>
              <a:pathLst>
                <a:path w="1680318" h="2709333">
                  <a:moveTo>
                    <a:pt x="0" y="0"/>
                  </a:moveTo>
                  <a:lnTo>
                    <a:pt x="1680318" y="0"/>
                  </a:lnTo>
                  <a:lnTo>
                    <a:pt x="1680318" y="2709333"/>
                  </a:lnTo>
                  <a:lnTo>
                    <a:pt x="0" y="2709333"/>
                  </a:lnTo>
                  <a:close/>
                </a:path>
              </a:pathLst>
            </a:custGeom>
            <a:solidFill>
              <a:srgbClr val="004AAD"/>
            </a:solidFill>
          </p:spPr>
        </p:sp>
        <p:sp>
          <p:nvSpPr>
            <p:cNvPr id="5" name="TextBox 5"/>
            <p:cNvSpPr txBox="1"/>
            <p:nvPr/>
          </p:nvSpPr>
          <p:spPr>
            <a:xfrm>
              <a:off x="0" y="-47625"/>
              <a:ext cx="1680318" cy="2756958"/>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10755298" y="1119739"/>
            <a:ext cx="1868266" cy="1868266"/>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5E5E5"/>
            </a:solidFill>
          </p:spPr>
        </p:sp>
        <p:sp>
          <p:nvSpPr>
            <p:cNvPr id="8" name="TextBox 8"/>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sp>
        <p:nvSpPr>
          <p:cNvPr id="9" name="TextBox 9"/>
          <p:cNvSpPr txBox="1"/>
          <p:nvPr/>
        </p:nvSpPr>
        <p:spPr>
          <a:xfrm>
            <a:off x="5500359" y="1586113"/>
            <a:ext cx="4908029" cy="515574"/>
          </a:xfrm>
          <a:prstGeom prst="rect">
            <a:avLst/>
          </a:prstGeom>
        </p:spPr>
        <p:txBody>
          <a:bodyPr lIns="0" tIns="0" rIns="0" bIns="0" rtlCol="0" anchor="t">
            <a:spAutoFit/>
          </a:bodyPr>
          <a:lstStyle/>
          <a:p>
            <a:pPr algn="r">
              <a:lnSpc>
                <a:spcPts val="4132"/>
              </a:lnSpc>
              <a:spcBef>
                <a:spcPct val="0"/>
              </a:spcBef>
            </a:pPr>
            <a:r>
              <a:rPr lang="en-US" sz="2951">
                <a:solidFill>
                  <a:srgbClr val="31356E"/>
                </a:solidFill>
                <a:latin typeface="Archivo Black"/>
              </a:rPr>
              <a:t>Personalized Guidance</a:t>
            </a:r>
          </a:p>
        </p:txBody>
      </p:sp>
      <p:sp>
        <p:nvSpPr>
          <p:cNvPr id="10" name="TextBox 10"/>
          <p:cNvSpPr txBox="1"/>
          <p:nvPr/>
        </p:nvSpPr>
        <p:spPr>
          <a:xfrm>
            <a:off x="5500359" y="4036138"/>
            <a:ext cx="4908029" cy="522559"/>
          </a:xfrm>
          <a:prstGeom prst="rect">
            <a:avLst/>
          </a:prstGeom>
        </p:spPr>
        <p:txBody>
          <a:bodyPr lIns="0" tIns="0" rIns="0" bIns="0" rtlCol="0" anchor="t">
            <a:spAutoFit/>
          </a:bodyPr>
          <a:lstStyle/>
          <a:p>
            <a:pPr algn="r">
              <a:lnSpc>
                <a:spcPts val="4272"/>
              </a:lnSpc>
              <a:spcBef>
                <a:spcPct val="0"/>
              </a:spcBef>
            </a:pPr>
            <a:r>
              <a:rPr lang="en-US" sz="3051">
                <a:solidFill>
                  <a:srgbClr val="31356E"/>
                </a:solidFill>
                <a:latin typeface="Archivo Black"/>
              </a:rPr>
              <a:t>Accessibility</a:t>
            </a:r>
          </a:p>
        </p:txBody>
      </p:sp>
      <p:sp>
        <p:nvSpPr>
          <p:cNvPr id="11" name="TextBox 11"/>
          <p:cNvSpPr txBox="1"/>
          <p:nvPr/>
        </p:nvSpPr>
        <p:spPr>
          <a:xfrm>
            <a:off x="12811980" y="5798171"/>
            <a:ext cx="4908029" cy="1805258"/>
          </a:xfrm>
          <a:prstGeom prst="rect">
            <a:avLst/>
          </a:prstGeom>
        </p:spPr>
        <p:txBody>
          <a:bodyPr lIns="0" tIns="0" rIns="0" bIns="0" rtlCol="0" anchor="t">
            <a:spAutoFit/>
          </a:bodyPr>
          <a:lstStyle/>
          <a:p>
            <a:pPr algn="r">
              <a:lnSpc>
                <a:spcPts val="2872"/>
              </a:lnSpc>
              <a:spcBef>
                <a:spcPct val="0"/>
              </a:spcBef>
            </a:pPr>
            <a:r>
              <a:rPr lang="en-US" sz="2051">
                <a:solidFill>
                  <a:srgbClr val="FFFFFF"/>
                </a:solidFill>
                <a:latin typeface="Alice"/>
              </a:rPr>
              <a:t>Encourage users to take an active role in their well-being by promoting self-care through natural and holistic approaches, fostering a sense of control over minor health issues.</a:t>
            </a:r>
          </a:p>
        </p:txBody>
      </p:sp>
      <p:grpSp>
        <p:nvGrpSpPr>
          <p:cNvPr id="12" name="Group 12"/>
          <p:cNvGrpSpPr/>
          <p:nvPr/>
        </p:nvGrpSpPr>
        <p:grpSpPr>
          <a:xfrm>
            <a:off x="10755298" y="3484065"/>
            <a:ext cx="1868266" cy="1868266"/>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5E5E5"/>
            </a:solidFill>
          </p:spPr>
        </p:sp>
        <p:sp>
          <p:nvSpPr>
            <p:cNvPr id="14" name="TextBox 14"/>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15" name="Group 15"/>
          <p:cNvGrpSpPr/>
          <p:nvPr/>
        </p:nvGrpSpPr>
        <p:grpSpPr>
          <a:xfrm>
            <a:off x="10755298" y="5790480"/>
            <a:ext cx="1868266" cy="1868266"/>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5E5E5"/>
            </a:solidFill>
          </p:spPr>
        </p:sp>
        <p:sp>
          <p:nvSpPr>
            <p:cNvPr id="17" name="TextBox 17"/>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18" name="Group 18"/>
          <p:cNvGrpSpPr/>
          <p:nvPr/>
        </p:nvGrpSpPr>
        <p:grpSpPr>
          <a:xfrm>
            <a:off x="-970541" y="2006345"/>
            <a:ext cx="1601933" cy="6466659"/>
            <a:chOff x="0" y="0"/>
            <a:chExt cx="421908" cy="1703153"/>
          </a:xfrm>
        </p:grpSpPr>
        <p:sp>
          <p:nvSpPr>
            <p:cNvPr id="19" name="Freeform 19"/>
            <p:cNvSpPr/>
            <p:nvPr/>
          </p:nvSpPr>
          <p:spPr>
            <a:xfrm>
              <a:off x="0" y="0"/>
              <a:ext cx="421908" cy="1703153"/>
            </a:xfrm>
            <a:custGeom>
              <a:avLst/>
              <a:gdLst/>
              <a:ahLst/>
              <a:cxnLst/>
              <a:rect l="l" t="t" r="r" b="b"/>
              <a:pathLst>
                <a:path w="421908" h="1703153">
                  <a:moveTo>
                    <a:pt x="210954" y="0"/>
                  </a:moveTo>
                  <a:lnTo>
                    <a:pt x="210954" y="0"/>
                  </a:lnTo>
                  <a:cubicBezTo>
                    <a:pt x="266903" y="0"/>
                    <a:pt x="320560" y="22225"/>
                    <a:pt x="360121" y="61787"/>
                  </a:cubicBezTo>
                  <a:cubicBezTo>
                    <a:pt x="399683" y="101349"/>
                    <a:pt x="421908" y="155006"/>
                    <a:pt x="421908" y="210954"/>
                  </a:cubicBezTo>
                  <a:lnTo>
                    <a:pt x="421908" y="1492199"/>
                  </a:lnTo>
                  <a:cubicBezTo>
                    <a:pt x="421908" y="1548147"/>
                    <a:pt x="399683" y="1601804"/>
                    <a:pt x="360121" y="1641366"/>
                  </a:cubicBezTo>
                  <a:cubicBezTo>
                    <a:pt x="320560" y="1680928"/>
                    <a:pt x="266903" y="1703153"/>
                    <a:pt x="210954" y="1703153"/>
                  </a:cubicBezTo>
                  <a:lnTo>
                    <a:pt x="210954" y="1703153"/>
                  </a:lnTo>
                  <a:cubicBezTo>
                    <a:pt x="155006" y="1703153"/>
                    <a:pt x="101349" y="1680928"/>
                    <a:pt x="61787" y="1641366"/>
                  </a:cubicBezTo>
                  <a:cubicBezTo>
                    <a:pt x="22225" y="1601804"/>
                    <a:pt x="0" y="1548147"/>
                    <a:pt x="0" y="1492199"/>
                  </a:cubicBezTo>
                  <a:lnTo>
                    <a:pt x="0" y="210954"/>
                  </a:lnTo>
                  <a:cubicBezTo>
                    <a:pt x="0" y="155006"/>
                    <a:pt x="22225" y="101349"/>
                    <a:pt x="61787" y="61787"/>
                  </a:cubicBezTo>
                  <a:cubicBezTo>
                    <a:pt x="101349" y="22225"/>
                    <a:pt x="155006" y="0"/>
                    <a:pt x="210954" y="0"/>
                  </a:cubicBezTo>
                  <a:close/>
                </a:path>
              </a:pathLst>
            </a:custGeom>
            <a:solidFill>
              <a:srgbClr val="004AAD"/>
            </a:solidFill>
          </p:spPr>
        </p:sp>
        <p:sp>
          <p:nvSpPr>
            <p:cNvPr id="20" name="TextBox 20"/>
            <p:cNvSpPr txBox="1"/>
            <p:nvPr/>
          </p:nvSpPr>
          <p:spPr>
            <a:xfrm>
              <a:off x="0" y="-47625"/>
              <a:ext cx="421908" cy="1750778"/>
            </a:xfrm>
            <a:prstGeom prst="rect">
              <a:avLst/>
            </a:prstGeom>
          </p:spPr>
          <p:txBody>
            <a:bodyPr lIns="50800" tIns="50800" rIns="50800" bIns="50800" rtlCol="0" anchor="ctr"/>
            <a:lstStyle/>
            <a:p>
              <a:pPr algn="ctr">
                <a:lnSpc>
                  <a:spcPts val="2659"/>
                </a:lnSpc>
              </a:pPr>
              <a:endParaRPr/>
            </a:p>
          </p:txBody>
        </p:sp>
      </p:grpSp>
      <p:sp>
        <p:nvSpPr>
          <p:cNvPr id="21" name="Freeform 21"/>
          <p:cNvSpPr/>
          <p:nvPr/>
        </p:nvSpPr>
        <p:spPr>
          <a:xfrm>
            <a:off x="0" y="9558296"/>
            <a:ext cx="1879015" cy="728704"/>
          </a:xfrm>
          <a:custGeom>
            <a:avLst/>
            <a:gdLst/>
            <a:ahLst/>
            <a:cxnLst/>
            <a:rect l="l" t="t" r="r" b="b"/>
            <a:pathLst>
              <a:path w="1879015" h="728704">
                <a:moveTo>
                  <a:pt x="0" y="0"/>
                </a:moveTo>
                <a:lnTo>
                  <a:pt x="1879015" y="0"/>
                </a:lnTo>
                <a:lnTo>
                  <a:pt x="1879015" y="728704"/>
                </a:lnTo>
                <a:lnTo>
                  <a:pt x="0" y="728704"/>
                </a:lnTo>
                <a:lnTo>
                  <a:pt x="0" y="0"/>
                </a:lnTo>
                <a:close/>
              </a:path>
            </a:pathLst>
          </a:custGeom>
          <a:blipFill>
            <a:blip r:embed="rId3"/>
            <a:stretch>
              <a:fillRect/>
            </a:stretch>
          </a:blipFill>
        </p:spPr>
      </p:sp>
      <p:sp>
        <p:nvSpPr>
          <p:cNvPr id="22" name="Freeform 22"/>
          <p:cNvSpPr/>
          <p:nvPr/>
        </p:nvSpPr>
        <p:spPr>
          <a:xfrm>
            <a:off x="-513808" y="0"/>
            <a:ext cx="2602805" cy="1465543"/>
          </a:xfrm>
          <a:custGeom>
            <a:avLst/>
            <a:gdLst/>
            <a:ahLst/>
            <a:cxnLst/>
            <a:rect l="l" t="t" r="r" b="b"/>
            <a:pathLst>
              <a:path w="2602805" h="1465543">
                <a:moveTo>
                  <a:pt x="0" y="0"/>
                </a:moveTo>
                <a:lnTo>
                  <a:pt x="2602805" y="0"/>
                </a:lnTo>
                <a:lnTo>
                  <a:pt x="2602805" y="1465543"/>
                </a:lnTo>
                <a:lnTo>
                  <a:pt x="0" y="1465543"/>
                </a:lnTo>
                <a:lnTo>
                  <a:pt x="0" y="0"/>
                </a:lnTo>
                <a:close/>
              </a:path>
            </a:pathLst>
          </a:custGeom>
          <a:blipFill>
            <a:blip r:embed="rId4"/>
            <a:stretch>
              <a:fillRect/>
            </a:stretch>
          </a:blipFill>
        </p:spPr>
      </p:sp>
      <p:sp>
        <p:nvSpPr>
          <p:cNvPr id="23" name="TextBox 23"/>
          <p:cNvSpPr txBox="1"/>
          <p:nvPr/>
        </p:nvSpPr>
        <p:spPr>
          <a:xfrm>
            <a:off x="1721494" y="295275"/>
            <a:ext cx="5508835" cy="779742"/>
          </a:xfrm>
          <a:prstGeom prst="rect">
            <a:avLst/>
          </a:prstGeom>
        </p:spPr>
        <p:txBody>
          <a:bodyPr lIns="0" tIns="0" rIns="0" bIns="0" rtlCol="0" anchor="t">
            <a:spAutoFit/>
          </a:bodyPr>
          <a:lstStyle/>
          <a:p>
            <a:pPr algn="r">
              <a:lnSpc>
                <a:spcPts val="6372"/>
              </a:lnSpc>
            </a:pPr>
            <a:r>
              <a:rPr lang="en-US" sz="4551">
                <a:solidFill>
                  <a:srgbClr val="000000"/>
                </a:solidFill>
                <a:latin typeface="Lato Bold"/>
              </a:rPr>
              <a:t>WHAT WE GONNA</a:t>
            </a:r>
          </a:p>
        </p:txBody>
      </p:sp>
      <p:sp>
        <p:nvSpPr>
          <p:cNvPr id="24" name="TextBox 24"/>
          <p:cNvSpPr txBox="1"/>
          <p:nvPr/>
        </p:nvSpPr>
        <p:spPr>
          <a:xfrm>
            <a:off x="-242675" y="1291812"/>
            <a:ext cx="4243380" cy="794805"/>
          </a:xfrm>
          <a:prstGeom prst="rect">
            <a:avLst/>
          </a:prstGeom>
        </p:spPr>
        <p:txBody>
          <a:bodyPr lIns="0" tIns="0" rIns="0" bIns="0" rtlCol="0" anchor="t">
            <a:spAutoFit/>
          </a:bodyPr>
          <a:lstStyle/>
          <a:p>
            <a:pPr algn="r">
              <a:lnSpc>
                <a:spcPts val="6591"/>
              </a:lnSpc>
            </a:pPr>
            <a:r>
              <a:rPr lang="en-US" sz="4708">
                <a:solidFill>
                  <a:srgbClr val="31356E"/>
                </a:solidFill>
                <a:latin typeface="League Spartan Bold"/>
              </a:rPr>
              <a:t>OFFER</a:t>
            </a:r>
          </a:p>
        </p:txBody>
      </p:sp>
      <p:sp>
        <p:nvSpPr>
          <p:cNvPr id="25" name="TextBox 25"/>
          <p:cNvSpPr txBox="1"/>
          <p:nvPr/>
        </p:nvSpPr>
        <p:spPr>
          <a:xfrm>
            <a:off x="10870013" y="1500388"/>
            <a:ext cx="1638836" cy="1335977"/>
          </a:xfrm>
          <a:prstGeom prst="rect">
            <a:avLst/>
          </a:prstGeom>
        </p:spPr>
        <p:txBody>
          <a:bodyPr lIns="0" tIns="0" rIns="0" bIns="0" rtlCol="0" anchor="t">
            <a:spAutoFit/>
          </a:bodyPr>
          <a:lstStyle/>
          <a:p>
            <a:pPr algn="ctr">
              <a:lnSpc>
                <a:spcPts val="11002"/>
              </a:lnSpc>
            </a:pPr>
            <a:r>
              <a:rPr lang="en-US" sz="7859">
                <a:solidFill>
                  <a:srgbClr val="000000"/>
                </a:solidFill>
                <a:latin typeface="League Spartan"/>
              </a:rPr>
              <a:t>1</a:t>
            </a:r>
          </a:p>
        </p:txBody>
      </p:sp>
      <p:sp>
        <p:nvSpPr>
          <p:cNvPr id="26" name="TextBox 26"/>
          <p:cNvSpPr txBox="1"/>
          <p:nvPr/>
        </p:nvSpPr>
        <p:spPr>
          <a:xfrm>
            <a:off x="10870013" y="3807523"/>
            <a:ext cx="1638836" cy="1335977"/>
          </a:xfrm>
          <a:prstGeom prst="rect">
            <a:avLst/>
          </a:prstGeom>
        </p:spPr>
        <p:txBody>
          <a:bodyPr lIns="0" tIns="0" rIns="0" bIns="0" rtlCol="0" anchor="t">
            <a:spAutoFit/>
          </a:bodyPr>
          <a:lstStyle/>
          <a:p>
            <a:pPr algn="ctr">
              <a:lnSpc>
                <a:spcPts val="11002"/>
              </a:lnSpc>
            </a:pPr>
            <a:r>
              <a:rPr lang="en-US" sz="7859">
                <a:solidFill>
                  <a:srgbClr val="000000"/>
                </a:solidFill>
                <a:latin typeface="League Spartan Bold"/>
              </a:rPr>
              <a:t>2</a:t>
            </a:r>
          </a:p>
        </p:txBody>
      </p:sp>
      <p:sp>
        <p:nvSpPr>
          <p:cNvPr id="27" name="TextBox 27"/>
          <p:cNvSpPr txBox="1"/>
          <p:nvPr/>
        </p:nvSpPr>
        <p:spPr>
          <a:xfrm>
            <a:off x="10870013" y="6136033"/>
            <a:ext cx="1638836" cy="1335977"/>
          </a:xfrm>
          <a:prstGeom prst="rect">
            <a:avLst/>
          </a:prstGeom>
        </p:spPr>
        <p:txBody>
          <a:bodyPr lIns="0" tIns="0" rIns="0" bIns="0" rtlCol="0" anchor="t">
            <a:spAutoFit/>
          </a:bodyPr>
          <a:lstStyle/>
          <a:p>
            <a:pPr algn="ctr">
              <a:lnSpc>
                <a:spcPts val="11002"/>
              </a:lnSpc>
            </a:pPr>
            <a:r>
              <a:rPr lang="en-US" sz="7859">
                <a:solidFill>
                  <a:srgbClr val="000000"/>
                </a:solidFill>
                <a:latin typeface="League Spartan"/>
              </a:rPr>
              <a:t>3</a:t>
            </a:r>
          </a:p>
        </p:txBody>
      </p:sp>
      <p:sp>
        <p:nvSpPr>
          <p:cNvPr id="28" name="TextBox 28"/>
          <p:cNvSpPr txBox="1"/>
          <p:nvPr/>
        </p:nvSpPr>
        <p:spPr>
          <a:xfrm>
            <a:off x="12727149" y="1341110"/>
            <a:ext cx="5326416" cy="1443388"/>
          </a:xfrm>
          <a:prstGeom prst="rect">
            <a:avLst/>
          </a:prstGeom>
        </p:spPr>
        <p:txBody>
          <a:bodyPr lIns="0" tIns="0" rIns="0" bIns="0" rtlCol="0" anchor="t">
            <a:spAutoFit/>
          </a:bodyPr>
          <a:lstStyle/>
          <a:p>
            <a:pPr algn="r">
              <a:lnSpc>
                <a:spcPts val="2868"/>
              </a:lnSpc>
              <a:spcBef>
                <a:spcPct val="0"/>
              </a:spcBef>
            </a:pPr>
            <a:r>
              <a:rPr lang="en-US" sz="2048">
                <a:solidFill>
                  <a:srgbClr val="FFFFFF"/>
                </a:solidFill>
                <a:latin typeface="Alice"/>
              </a:rPr>
              <a:t>Provide users with tailored advice and recommendations for natural remedies based on their specific health or household concerns.</a:t>
            </a:r>
          </a:p>
        </p:txBody>
      </p:sp>
      <p:sp>
        <p:nvSpPr>
          <p:cNvPr id="29" name="TextBox 29"/>
          <p:cNvSpPr txBox="1"/>
          <p:nvPr/>
        </p:nvSpPr>
        <p:spPr>
          <a:xfrm>
            <a:off x="4460022" y="6231283"/>
            <a:ext cx="5948366" cy="504836"/>
          </a:xfrm>
          <a:prstGeom prst="rect">
            <a:avLst/>
          </a:prstGeom>
        </p:spPr>
        <p:txBody>
          <a:bodyPr lIns="0" tIns="0" rIns="0" bIns="0" rtlCol="0" anchor="t">
            <a:spAutoFit/>
          </a:bodyPr>
          <a:lstStyle/>
          <a:p>
            <a:pPr algn="r">
              <a:lnSpc>
                <a:spcPts val="4199"/>
              </a:lnSpc>
              <a:spcBef>
                <a:spcPct val="0"/>
              </a:spcBef>
            </a:pPr>
            <a:r>
              <a:rPr lang="en-US" sz="2999">
                <a:solidFill>
                  <a:srgbClr val="31356E"/>
                </a:solidFill>
                <a:latin typeface="Archivo Black"/>
              </a:rPr>
              <a:t>Health Empowerment</a:t>
            </a:r>
          </a:p>
        </p:txBody>
      </p:sp>
      <p:grpSp>
        <p:nvGrpSpPr>
          <p:cNvPr id="30" name="Group 30"/>
          <p:cNvGrpSpPr/>
          <p:nvPr/>
        </p:nvGrpSpPr>
        <p:grpSpPr>
          <a:xfrm>
            <a:off x="10755298" y="8054383"/>
            <a:ext cx="1868266" cy="1868266"/>
            <a:chOff x="0" y="0"/>
            <a:chExt cx="812800" cy="812800"/>
          </a:xfrm>
        </p:grpSpPr>
        <p:sp>
          <p:nvSpPr>
            <p:cNvPr id="31" name="Freeform 3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5E5E5"/>
            </a:solidFill>
          </p:spPr>
        </p:sp>
        <p:sp>
          <p:nvSpPr>
            <p:cNvPr id="32" name="TextBox 32"/>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sp>
        <p:nvSpPr>
          <p:cNvPr id="33" name="TextBox 33"/>
          <p:cNvSpPr txBox="1"/>
          <p:nvPr/>
        </p:nvSpPr>
        <p:spPr>
          <a:xfrm>
            <a:off x="10870013" y="8402523"/>
            <a:ext cx="1638836" cy="1335977"/>
          </a:xfrm>
          <a:prstGeom prst="rect">
            <a:avLst/>
          </a:prstGeom>
        </p:spPr>
        <p:txBody>
          <a:bodyPr lIns="0" tIns="0" rIns="0" bIns="0" rtlCol="0" anchor="t">
            <a:spAutoFit/>
          </a:bodyPr>
          <a:lstStyle/>
          <a:p>
            <a:pPr algn="ctr">
              <a:lnSpc>
                <a:spcPts val="11002"/>
              </a:lnSpc>
            </a:pPr>
            <a:r>
              <a:rPr lang="en-US" sz="7859">
                <a:solidFill>
                  <a:srgbClr val="000000"/>
                </a:solidFill>
                <a:latin typeface="League Spartan Bold"/>
              </a:rPr>
              <a:t>4</a:t>
            </a:r>
          </a:p>
        </p:txBody>
      </p:sp>
      <p:sp>
        <p:nvSpPr>
          <p:cNvPr id="34" name="TextBox 34"/>
          <p:cNvSpPr txBox="1"/>
          <p:nvPr/>
        </p:nvSpPr>
        <p:spPr>
          <a:xfrm>
            <a:off x="12543197" y="8039295"/>
            <a:ext cx="5510369" cy="2167208"/>
          </a:xfrm>
          <a:prstGeom prst="rect">
            <a:avLst/>
          </a:prstGeom>
        </p:spPr>
        <p:txBody>
          <a:bodyPr lIns="0" tIns="0" rIns="0" bIns="0" rtlCol="0" anchor="t">
            <a:spAutoFit/>
          </a:bodyPr>
          <a:lstStyle/>
          <a:p>
            <a:pPr algn="r">
              <a:lnSpc>
                <a:spcPts val="2872"/>
              </a:lnSpc>
              <a:spcBef>
                <a:spcPct val="0"/>
              </a:spcBef>
            </a:pPr>
            <a:r>
              <a:rPr lang="en-US" sz="2051">
                <a:solidFill>
                  <a:srgbClr val="FFFFFF"/>
                </a:solidFill>
                <a:latin typeface="Alice"/>
              </a:rPr>
              <a:t>Provide valuable insights and educational content about the benefits, applications, and precautions associated with various home remedies, enhancing users’ understanding of natural alternatives for a healthier lifestyle.llness Education</a:t>
            </a:r>
          </a:p>
        </p:txBody>
      </p:sp>
      <p:sp>
        <p:nvSpPr>
          <p:cNvPr id="35" name="TextBox 35"/>
          <p:cNvSpPr txBox="1"/>
          <p:nvPr/>
        </p:nvSpPr>
        <p:spPr>
          <a:xfrm>
            <a:off x="12846328" y="3613062"/>
            <a:ext cx="5207237" cy="1397285"/>
          </a:xfrm>
          <a:prstGeom prst="rect">
            <a:avLst/>
          </a:prstGeom>
        </p:spPr>
        <p:txBody>
          <a:bodyPr lIns="0" tIns="0" rIns="0" bIns="0" rtlCol="0" anchor="t">
            <a:spAutoFit/>
          </a:bodyPr>
          <a:lstStyle/>
          <a:p>
            <a:pPr algn="ctr">
              <a:lnSpc>
                <a:spcPts val="2784"/>
              </a:lnSpc>
              <a:spcBef>
                <a:spcPct val="0"/>
              </a:spcBef>
            </a:pPr>
            <a:r>
              <a:rPr lang="en-US" sz="1988">
                <a:solidFill>
                  <a:srgbClr val="FFFFFF"/>
                </a:solidFill>
                <a:latin typeface="Alice"/>
              </a:rPr>
              <a:t>Offer immediate and convenient access to information, empowering users to explore home remedies anytime, anywhere, reducing dependence on traditional research methods.</a:t>
            </a:r>
          </a:p>
        </p:txBody>
      </p:sp>
      <p:sp>
        <p:nvSpPr>
          <p:cNvPr id="36" name="TextBox 36"/>
          <p:cNvSpPr txBox="1"/>
          <p:nvPr/>
        </p:nvSpPr>
        <p:spPr>
          <a:xfrm>
            <a:off x="6323711" y="8707527"/>
            <a:ext cx="4084677" cy="504826"/>
          </a:xfrm>
          <a:prstGeom prst="rect">
            <a:avLst/>
          </a:prstGeom>
        </p:spPr>
        <p:txBody>
          <a:bodyPr lIns="0" tIns="0" rIns="0" bIns="0" rtlCol="0" anchor="t">
            <a:spAutoFit/>
          </a:bodyPr>
          <a:lstStyle/>
          <a:p>
            <a:pPr algn="ctr">
              <a:lnSpc>
                <a:spcPts val="4199"/>
              </a:lnSpc>
              <a:spcBef>
                <a:spcPct val="0"/>
              </a:spcBef>
            </a:pPr>
            <a:r>
              <a:rPr lang="en-US" sz="2999">
                <a:solidFill>
                  <a:srgbClr val="000000"/>
                </a:solidFill>
                <a:latin typeface="Archivo Black"/>
              </a:rPr>
              <a:t>Wellness Education</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3" name="Group 3"/>
          <p:cNvGrpSpPr/>
          <p:nvPr/>
        </p:nvGrpSpPr>
        <p:grpSpPr>
          <a:xfrm>
            <a:off x="1028700" y="8932863"/>
            <a:ext cx="2514600" cy="260350"/>
            <a:chOff x="0" y="0"/>
            <a:chExt cx="662281" cy="68570"/>
          </a:xfrm>
        </p:grpSpPr>
        <p:sp>
          <p:nvSpPr>
            <p:cNvPr id="4" name="Freeform 4"/>
            <p:cNvSpPr/>
            <p:nvPr/>
          </p:nvSpPr>
          <p:spPr>
            <a:xfrm>
              <a:off x="0" y="0"/>
              <a:ext cx="662281" cy="68570"/>
            </a:xfrm>
            <a:custGeom>
              <a:avLst/>
              <a:gdLst/>
              <a:ahLst/>
              <a:cxnLst/>
              <a:rect l="l" t="t" r="r" b="b"/>
              <a:pathLst>
                <a:path w="662281" h="68570">
                  <a:moveTo>
                    <a:pt x="0" y="0"/>
                  </a:moveTo>
                  <a:lnTo>
                    <a:pt x="662281" y="0"/>
                  </a:lnTo>
                  <a:lnTo>
                    <a:pt x="662281" y="68570"/>
                  </a:lnTo>
                  <a:lnTo>
                    <a:pt x="0" y="68570"/>
                  </a:lnTo>
                  <a:close/>
                </a:path>
              </a:pathLst>
            </a:custGeom>
            <a:solidFill>
              <a:srgbClr val="004AAD"/>
            </a:solidFill>
          </p:spPr>
        </p:sp>
        <p:sp>
          <p:nvSpPr>
            <p:cNvPr id="5" name="TextBox 5"/>
            <p:cNvSpPr txBox="1"/>
            <p:nvPr/>
          </p:nvSpPr>
          <p:spPr>
            <a:xfrm>
              <a:off x="0" y="-47625"/>
              <a:ext cx="662281" cy="116195"/>
            </a:xfrm>
            <a:prstGeom prst="rect">
              <a:avLst/>
            </a:prstGeom>
          </p:spPr>
          <p:txBody>
            <a:bodyPr lIns="50800" tIns="50800" rIns="50800" bIns="50800" rtlCol="0" anchor="ctr"/>
            <a:lstStyle/>
            <a:p>
              <a:pPr algn="ctr">
                <a:lnSpc>
                  <a:spcPts val="2659"/>
                </a:lnSpc>
              </a:pPr>
              <a:endParaRPr/>
            </a:p>
          </p:txBody>
        </p:sp>
      </p:grpSp>
      <p:sp>
        <p:nvSpPr>
          <p:cNvPr id="6" name="Freeform 6"/>
          <p:cNvSpPr/>
          <p:nvPr/>
        </p:nvSpPr>
        <p:spPr>
          <a:xfrm>
            <a:off x="16218204" y="-45067"/>
            <a:ext cx="2602805" cy="1465543"/>
          </a:xfrm>
          <a:custGeom>
            <a:avLst/>
            <a:gdLst/>
            <a:ahLst/>
            <a:cxnLst/>
            <a:rect l="l" t="t" r="r" b="b"/>
            <a:pathLst>
              <a:path w="2602805" h="1465543">
                <a:moveTo>
                  <a:pt x="0" y="0"/>
                </a:moveTo>
                <a:lnTo>
                  <a:pt x="2602805" y="0"/>
                </a:lnTo>
                <a:lnTo>
                  <a:pt x="2602805" y="1465543"/>
                </a:lnTo>
                <a:lnTo>
                  <a:pt x="0" y="1465543"/>
                </a:lnTo>
                <a:lnTo>
                  <a:pt x="0" y="0"/>
                </a:lnTo>
                <a:close/>
              </a:path>
            </a:pathLst>
          </a:custGeom>
          <a:blipFill>
            <a:blip r:embed="rId3"/>
            <a:stretch>
              <a:fillRect/>
            </a:stretch>
          </a:blipFill>
        </p:spPr>
      </p:sp>
      <p:sp>
        <p:nvSpPr>
          <p:cNvPr id="7" name="Freeform 7"/>
          <p:cNvSpPr/>
          <p:nvPr/>
        </p:nvSpPr>
        <p:spPr>
          <a:xfrm>
            <a:off x="21324" y="9505656"/>
            <a:ext cx="2014751" cy="781344"/>
          </a:xfrm>
          <a:custGeom>
            <a:avLst/>
            <a:gdLst/>
            <a:ahLst/>
            <a:cxnLst/>
            <a:rect l="l" t="t" r="r" b="b"/>
            <a:pathLst>
              <a:path w="2014751" h="781344">
                <a:moveTo>
                  <a:pt x="0" y="0"/>
                </a:moveTo>
                <a:lnTo>
                  <a:pt x="2014752" y="0"/>
                </a:lnTo>
                <a:lnTo>
                  <a:pt x="2014752" y="781344"/>
                </a:lnTo>
                <a:lnTo>
                  <a:pt x="0" y="781344"/>
                </a:lnTo>
                <a:lnTo>
                  <a:pt x="0" y="0"/>
                </a:lnTo>
                <a:close/>
              </a:path>
            </a:pathLst>
          </a:custGeom>
          <a:blipFill>
            <a:blip r:embed="rId4"/>
            <a:stretch>
              <a:fillRect/>
            </a:stretch>
          </a:blipFill>
        </p:spPr>
      </p:sp>
      <p:sp>
        <p:nvSpPr>
          <p:cNvPr id="8" name="TextBox 8"/>
          <p:cNvSpPr txBox="1"/>
          <p:nvPr/>
        </p:nvSpPr>
        <p:spPr>
          <a:xfrm>
            <a:off x="1028700" y="1532903"/>
            <a:ext cx="4243380" cy="912915"/>
          </a:xfrm>
          <a:prstGeom prst="rect">
            <a:avLst/>
          </a:prstGeom>
        </p:spPr>
        <p:txBody>
          <a:bodyPr lIns="0" tIns="0" rIns="0" bIns="0" rtlCol="0" anchor="t">
            <a:spAutoFit/>
          </a:bodyPr>
          <a:lstStyle/>
          <a:p>
            <a:pPr>
              <a:lnSpc>
                <a:spcPts val="7431"/>
              </a:lnSpc>
            </a:pPr>
            <a:r>
              <a:rPr lang="en-US" sz="5308">
                <a:solidFill>
                  <a:srgbClr val="004AAD"/>
                </a:solidFill>
                <a:latin typeface="League Spartan"/>
              </a:rPr>
              <a:t>PROJECT</a:t>
            </a:r>
          </a:p>
        </p:txBody>
      </p:sp>
      <p:sp>
        <p:nvSpPr>
          <p:cNvPr id="9" name="TextBox 9"/>
          <p:cNvSpPr txBox="1"/>
          <p:nvPr/>
        </p:nvSpPr>
        <p:spPr>
          <a:xfrm>
            <a:off x="1028700" y="573405"/>
            <a:ext cx="4842085" cy="897853"/>
          </a:xfrm>
          <a:prstGeom prst="rect">
            <a:avLst/>
          </a:prstGeom>
        </p:spPr>
        <p:txBody>
          <a:bodyPr lIns="0" tIns="0" rIns="0" bIns="0" rtlCol="0" anchor="t">
            <a:spAutoFit/>
          </a:bodyPr>
          <a:lstStyle/>
          <a:p>
            <a:pPr>
              <a:lnSpc>
                <a:spcPts val="7212"/>
              </a:lnSpc>
            </a:pPr>
            <a:r>
              <a:rPr lang="en-US" sz="5151">
                <a:solidFill>
                  <a:srgbClr val="000000"/>
                </a:solidFill>
                <a:latin typeface="Lato Bold"/>
              </a:rPr>
              <a:t>OUR FUTURE</a:t>
            </a:r>
          </a:p>
        </p:txBody>
      </p:sp>
      <p:sp>
        <p:nvSpPr>
          <p:cNvPr id="10" name="TextBox 10"/>
          <p:cNvSpPr txBox="1"/>
          <p:nvPr/>
        </p:nvSpPr>
        <p:spPr>
          <a:xfrm>
            <a:off x="1028700" y="2977151"/>
            <a:ext cx="5634574" cy="2688566"/>
          </a:xfrm>
          <a:prstGeom prst="rect">
            <a:avLst/>
          </a:prstGeom>
        </p:spPr>
        <p:txBody>
          <a:bodyPr lIns="0" tIns="0" rIns="0" bIns="0" rtlCol="0" anchor="t">
            <a:spAutoFit/>
          </a:bodyPr>
          <a:lstStyle/>
          <a:p>
            <a:pPr>
              <a:lnSpc>
                <a:spcPts val="3536"/>
              </a:lnSpc>
              <a:spcBef>
                <a:spcPct val="0"/>
              </a:spcBef>
            </a:pPr>
            <a:r>
              <a:rPr lang="en-US" sz="2525">
                <a:solidFill>
                  <a:srgbClr val="000000"/>
                </a:solidFill>
                <a:latin typeface="Alice"/>
              </a:rPr>
              <a:t>Planning for the future of a home remedies chatbot website means thinking about how to make it better for users as things change. We need to think about how it can grow and adapt to keep up with what people need.</a:t>
            </a:r>
          </a:p>
        </p:txBody>
      </p:sp>
      <p:grpSp>
        <p:nvGrpSpPr>
          <p:cNvPr id="11" name="Group 11"/>
          <p:cNvGrpSpPr/>
          <p:nvPr/>
        </p:nvGrpSpPr>
        <p:grpSpPr>
          <a:xfrm>
            <a:off x="9835498" y="831556"/>
            <a:ext cx="6990015" cy="8674100"/>
            <a:chOff x="0" y="0"/>
            <a:chExt cx="1840992" cy="2284537"/>
          </a:xfrm>
        </p:grpSpPr>
        <p:sp>
          <p:nvSpPr>
            <p:cNvPr id="12" name="Freeform 12"/>
            <p:cNvSpPr/>
            <p:nvPr/>
          </p:nvSpPr>
          <p:spPr>
            <a:xfrm>
              <a:off x="0" y="0"/>
              <a:ext cx="1840992" cy="2284537"/>
            </a:xfrm>
            <a:custGeom>
              <a:avLst/>
              <a:gdLst/>
              <a:ahLst/>
              <a:cxnLst/>
              <a:rect l="l" t="t" r="r" b="b"/>
              <a:pathLst>
                <a:path w="1840992" h="2284537">
                  <a:moveTo>
                    <a:pt x="56486" y="0"/>
                  </a:moveTo>
                  <a:lnTo>
                    <a:pt x="1784506" y="0"/>
                  </a:lnTo>
                  <a:cubicBezTo>
                    <a:pt x="1799487" y="0"/>
                    <a:pt x="1813854" y="5951"/>
                    <a:pt x="1824447" y="16544"/>
                  </a:cubicBezTo>
                  <a:cubicBezTo>
                    <a:pt x="1835041" y="27138"/>
                    <a:pt x="1840992" y="41505"/>
                    <a:pt x="1840992" y="56486"/>
                  </a:cubicBezTo>
                  <a:lnTo>
                    <a:pt x="1840992" y="2228051"/>
                  </a:lnTo>
                  <a:cubicBezTo>
                    <a:pt x="1840992" y="2243032"/>
                    <a:pt x="1835041" y="2257399"/>
                    <a:pt x="1824447" y="2267992"/>
                  </a:cubicBezTo>
                  <a:cubicBezTo>
                    <a:pt x="1813854" y="2278586"/>
                    <a:pt x="1799487" y="2284537"/>
                    <a:pt x="1784506" y="2284537"/>
                  </a:cubicBezTo>
                  <a:lnTo>
                    <a:pt x="56486" y="2284537"/>
                  </a:lnTo>
                  <a:cubicBezTo>
                    <a:pt x="41505" y="2284537"/>
                    <a:pt x="27138" y="2278586"/>
                    <a:pt x="16544" y="2267992"/>
                  </a:cubicBezTo>
                  <a:cubicBezTo>
                    <a:pt x="5951" y="2257399"/>
                    <a:pt x="0" y="2243032"/>
                    <a:pt x="0" y="2228051"/>
                  </a:cubicBezTo>
                  <a:lnTo>
                    <a:pt x="0" y="56486"/>
                  </a:lnTo>
                  <a:cubicBezTo>
                    <a:pt x="0" y="41505"/>
                    <a:pt x="5951" y="27138"/>
                    <a:pt x="16544" y="16544"/>
                  </a:cubicBezTo>
                  <a:cubicBezTo>
                    <a:pt x="27138" y="5951"/>
                    <a:pt x="41505" y="0"/>
                    <a:pt x="56486" y="0"/>
                  </a:cubicBezTo>
                  <a:close/>
                </a:path>
              </a:pathLst>
            </a:custGeom>
            <a:solidFill>
              <a:srgbClr val="004AAD"/>
            </a:solidFill>
          </p:spPr>
        </p:sp>
        <p:sp>
          <p:nvSpPr>
            <p:cNvPr id="13" name="TextBox 13"/>
            <p:cNvSpPr txBox="1"/>
            <p:nvPr/>
          </p:nvSpPr>
          <p:spPr>
            <a:xfrm>
              <a:off x="0" y="-47625"/>
              <a:ext cx="1840992" cy="2332162"/>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8624694" y="897170"/>
            <a:ext cx="1868266" cy="1868266"/>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5E5E5"/>
            </a:solidFill>
          </p:spPr>
        </p:sp>
        <p:sp>
          <p:nvSpPr>
            <p:cNvPr id="16" name="TextBox 16"/>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sp>
        <p:nvSpPr>
          <p:cNvPr id="17" name="TextBox 17"/>
          <p:cNvSpPr txBox="1"/>
          <p:nvPr/>
        </p:nvSpPr>
        <p:spPr>
          <a:xfrm>
            <a:off x="8739409" y="1087114"/>
            <a:ext cx="1638836" cy="1335977"/>
          </a:xfrm>
          <a:prstGeom prst="rect">
            <a:avLst/>
          </a:prstGeom>
        </p:spPr>
        <p:txBody>
          <a:bodyPr lIns="0" tIns="0" rIns="0" bIns="0" rtlCol="0" anchor="t">
            <a:spAutoFit/>
          </a:bodyPr>
          <a:lstStyle/>
          <a:p>
            <a:pPr algn="ctr">
              <a:lnSpc>
                <a:spcPts val="11002"/>
              </a:lnSpc>
            </a:pPr>
            <a:r>
              <a:rPr lang="en-US" sz="7859">
                <a:solidFill>
                  <a:srgbClr val="000000"/>
                </a:solidFill>
                <a:latin typeface="League Spartan"/>
              </a:rPr>
              <a:t>1</a:t>
            </a:r>
          </a:p>
        </p:txBody>
      </p:sp>
      <p:grpSp>
        <p:nvGrpSpPr>
          <p:cNvPr id="18" name="Group 18"/>
          <p:cNvGrpSpPr/>
          <p:nvPr/>
        </p:nvGrpSpPr>
        <p:grpSpPr>
          <a:xfrm>
            <a:off x="8739409" y="3151119"/>
            <a:ext cx="1868266" cy="1868266"/>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5E5E5"/>
            </a:solidFill>
          </p:spPr>
        </p:sp>
        <p:sp>
          <p:nvSpPr>
            <p:cNvPr id="20" name="TextBox 20"/>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21" name="Group 21"/>
          <p:cNvGrpSpPr/>
          <p:nvPr/>
        </p:nvGrpSpPr>
        <p:grpSpPr>
          <a:xfrm>
            <a:off x="8624694" y="7534901"/>
            <a:ext cx="1868266" cy="1868266"/>
            <a:chOff x="0" y="0"/>
            <a:chExt cx="812800" cy="812800"/>
          </a:xfrm>
        </p:grpSpPr>
        <p:sp>
          <p:nvSpPr>
            <p:cNvPr id="22" name="Freeform 2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5E5E5"/>
            </a:solidFill>
          </p:spPr>
        </p:sp>
        <p:sp>
          <p:nvSpPr>
            <p:cNvPr id="23" name="TextBox 23"/>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24" name="Group 24"/>
          <p:cNvGrpSpPr/>
          <p:nvPr/>
        </p:nvGrpSpPr>
        <p:grpSpPr>
          <a:xfrm>
            <a:off x="8624694" y="5405068"/>
            <a:ext cx="1868266" cy="1868266"/>
            <a:chOff x="0" y="0"/>
            <a:chExt cx="812800" cy="812800"/>
          </a:xfrm>
        </p:grpSpPr>
        <p:sp>
          <p:nvSpPr>
            <p:cNvPr id="25" name="Freeform 2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5E5E5"/>
            </a:solidFill>
          </p:spPr>
        </p:sp>
        <p:sp>
          <p:nvSpPr>
            <p:cNvPr id="26" name="TextBox 26"/>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sp>
        <p:nvSpPr>
          <p:cNvPr id="27" name="TextBox 27"/>
          <p:cNvSpPr txBox="1"/>
          <p:nvPr/>
        </p:nvSpPr>
        <p:spPr>
          <a:xfrm>
            <a:off x="8854124" y="3341063"/>
            <a:ext cx="1638836" cy="1335977"/>
          </a:xfrm>
          <a:prstGeom prst="rect">
            <a:avLst/>
          </a:prstGeom>
        </p:spPr>
        <p:txBody>
          <a:bodyPr lIns="0" tIns="0" rIns="0" bIns="0" rtlCol="0" anchor="t">
            <a:spAutoFit/>
          </a:bodyPr>
          <a:lstStyle/>
          <a:p>
            <a:pPr algn="ctr">
              <a:lnSpc>
                <a:spcPts val="11002"/>
              </a:lnSpc>
            </a:pPr>
            <a:r>
              <a:rPr lang="en-US" sz="7859">
                <a:solidFill>
                  <a:srgbClr val="000000"/>
                </a:solidFill>
                <a:latin typeface="League Spartan Bold"/>
              </a:rPr>
              <a:t>2</a:t>
            </a:r>
          </a:p>
        </p:txBody>
      </p:sp>
      <p:sp>
        <p:nvSpPr>
          <p:cNvPr id="28" name="TextBox 28"/>
          <p:cNvSpPr txBox="1"/>
          <p:nvPr/>
        </p:nvSpPr>
        <p:spPr>
          <a:xfrm>
            <a:off x="8739409" y="5668188"/>
            <a:ext cx="1638836" cy="1335977"/>
          </a:xfrm>
          <a:prstGeom prst="rect">
            <a:avLst/>
          </a:prstGeom>
        </p:spPr>
        <p:txBody>
          <a:bodyPr lIns="0" tIns="0" rIns="0" bIns="0" rtlCol="0" anchor="t">
            <a:spAutoFit/>
          </a:bodyPr>
          <a:lstStyle/>
          <a:p>
            <a:pPr algn="ctr">
              <a:lnSpc>
                <a:spcPts val="11002"/>
              </a:lnSpc>
            </a:pPr>
            <a:r>
              <a:rPr lang="en-US" sz="7859">
                <a:solidFill>
                  <a:srgbClr val="000000"/>
                </a:solidFill>
                <a:latin typeface="League Spartan"/>
              </a:rPr>
              <a:t>3</a:t>
            </a:r>
          </a:p>
        </p:txBody>
      </p:sp>
      <p:sp>
        <p:nvSpPr>
          <p:cNvPr id="29" name="TextBox 29"/>
          <p:cNvSpPr txBox="1"/>
          <p:nvPr/>
        </p:nvSpPr>
        <p:spPr>
          <a:xfrm>
            <a:off x="8739409" y="7857235"/>
            <a:ext cx="1638836" cy="1335977"/>
          </a:xfrm>
          <a:prstGeom prst="rect">
            <a:avLst/>
          </a:prstGeom>
        </p:spPr>
        <p:txBody>
          <a:bodyPr lIns="0" tIns="0" rIns="0" bIns="0" rtlCol="0" anchor="t">
            <a:spAutoFit/>
          </a:bodyPr>
          <a:lstStyle/>
          <a:p>
            <a:pPr algn="ctr">
              <a:lnSpc>
                <a:spcPts val="11002"/>
              </a:lnSpc>
            </a:pPr>
            <a:r>
              <a:rPr lang="en-US" sz="7859">
                <a:solidFill>
                  <a:srgbClr val="000000"/>
                </a:solidFill>
                <a:latin typeface="League Spartan Bold"/>
              </a:rPr>
              <a:t>4</a:t>
            </a:r>
          </a:p>
        </p:txBody>
      </p:sp>
      <p:sp>
        <p:nvSpPr>
          <p:cNvPr id="30" name="TextBox 30"/>
          <p:cNvSpPr txBox="1"/>
          <p:nvPr/>
        </p:nvSpPr>
        <p:spPr>
          <a:xfrm>
            <a:off x="10902461" y="1353801"/>
            <a:ext cx="4856091" cy="1092017"/>
          </a:xfrm>
          <a:prstGeom prst="rect">
            <a:avLst/>
          </a:prstGeom>
        </p:spPr>
        <p:txBody>
          <a:bodyPr lIns="0" tIns="0" rIns="0" bIns="0" rtlCol="0" anchor="t">
            <a:spAutoFit/>
          </a:bodyPr>
          <a:lstStyle/>
          <a:p>
            <a:pPr algn="r">
              <a:lnSpc>
                <a:spcPts val="4385"/>
              </a:lnSpc>
              <a:spcBef>
                <a:spcPct val="0"/>
              </a:spcBef>
            </a:pPr>
            <a:r>
              <a:rPr lang="en-US" sz="3132">
                <a:solidFill>
                  <a:srgbClr val="FFFFFF"/>
                </a:solidFill>
                <a:latin typeface="Archivo Black"/>
              </a:rPr>
              <a:t>Personalized Health Profiles</a:t>
            </a:r>
          </a:p>
        </p:txBody>
      </p:sp>
      <p:sp>
        <p:nvSpPr>
          <p:cNvPr id="31" name="TextBox 31"/>
          <p:cNvSpPr txBox="1"/>
          <p:nvPr/>
        </p:nvSpPr>
        <p:spPr>
          <a:xfrm>
            <a:off x="10902461" y="3262754"/>
            <a:ext cx="4856091" cy="1092017"/>
          </a:xfrm>
          <a:prstGeom prst="rect">
            <a:avLst/>
          </a:prstGeom>
        </p:spPr>
        <p:txBody>
          <a:bodyPr lIns="0" tIns="0" rIns="0" bIns="0" rtlCol="0" anchor="t">
            <a:spAutoFit/>
          </a:bodyPr>
          <a:lstStyle/>
          <a:p>
            <a:pPr algn="r">
              <a:lnSpc>
                <a:spcPts val="4385"/>
              </a:lnSpc>
              <a:spcBef>
                <a:spcPct val="0"/>
              </a:spcBef>
            </a:pPr>
            <a:r>
              <a:rPr lang="en-US" sz="3132">
                <a:solidFill>
                  <a:srgbClr val="FFFFFF"/>
                </a:solidFill>
                <a:latin typeface="Archivo Black"/>
              </a:rPr>
              <a:t>Enhanced User Engagement Features</a:t>
            </a:r>
          </a:p>
        </p:txBody>
      </p:sp>
      <p:sp>
        <p:nvSpPr>
          <p:cNvPr id="32" name="TextBox 32"/>
          <p:cNvSpPr txBox="1"/>
          <p:nvPr/>
        </p:nvSpPr>
        <p:spPr>
          <a:xfrm>
            <a:off x="10902461" y="5599041"/>
            <a:ext cx="4856091" cy="1092017"/>
          </a:xfrm>
          <a:prstGeom prst="rect">
            <a:avLst/>
          </a:prstGeom>
        </p:spPr>
        <p:txBody>
          <a:bodyPr lIns="0" tIns="0" rIns="0" bIns="0" rtlCol="0" anchor="t">
            <a:spAutoFit/>
          </a:bodyPr>
          <a:lstStyle/>
          <a:p>
            <a:pPr algn="r">
              <a:lnSpc>
                <a:spcPts val="4385"/>
              </a:lnSpc>
              <a:spcBef>
                <a:spcPct val="0"/>
              </a:spcBef>
            </a:pPr>
            <a:r>
              <a:rPr lang="en-US" sz="3132">
                <a:solidFill>
                  <a:srgbClr val="FFFFFF"/>
                </a:solidFill>
                <a:latin typeface="Archivo Black"/>
              </a:rPr>
              <a:t>Expansion of Remedies Database</a:t>
            </a:r>
          </a:p>
        </p:txBody>
      </p:sp>
      <p:sp>
        <p:nvSpPr>
          <p:cNvPr id="33" name="TextBox 33"/>
          <p:cNvSpPr txBox="1"/>
          <p:nvPr/>
        </p:nvSpPr>
        <p:spPr>
          <a:xfrm>
            <a:off x="10902461" y="7613833"/>
            <a:ext cx="4856091" cy="1644467"/>
          </a:xfrm>
          <a:prstGeom prst="rect">
            <a:avLst/>
          </a:prstGeom>
        </p:spPr>
        <p:txBody>
          <a:bodyPr lIns="0" tIns="0" rIns="0" bIns="0" rtlCol="0" anchor="t">
            <a:spAutoFit/>
          </a:bodyPr>
          <a:lstStyle/>
          <a:p>
            <a:pPr algn="r">
              <a:lnSpc>
                <a:spcPts val="4385"/>
              </a:lnSpc>
              <a:spcBef>
                <a:spcPct val="0"/>
              </a:spcBef>
            </a:pPr>
            <a:r>
              <a:rPr lang="en-US" sz="3132">
                <a:solidFill>
                  <a:srgbClr val="FFFFFF"/>
                </a:solidFill>
                <a:latin typeface="Archivo Black"/>
              </a:rPr>
              <a:t>Integration with Wearable Devices and Health Apps</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3" name="Group 3"/>
          <p:cNvGrpSpPr/>
          <p:nvPr/>
        </p:nvGrpSpPr>
        <p:grpSpPr>
          <a:xfrm>
            <a:off x="1028700" y="8125130"/>
            <a:ext cx="2514600" cy="260350"/>
            <a:chOff x="0" y="0"/>
            <a:chExt cx="662281" cy="68570"/>
          </a:xfrm>
        </p:grpSpPr>
        <p:sp>
          <p:nvSpPr>
            <p:cNvPr id="4" name="Freeform 4"/>
            <p:cNvSpPr/>
            <p:nvPr/>
          </p:nvSpPr>
          <p:spPr>
            <a:xfrm>
              <a:off x="0" y="0"/>
              <a:ext cx="662281" cy="68570"/>
            </a:xfrm>
            <a:custGeom>
              <a:avLst/>
              <a:gdLst/>
              <a:ahLst/>
              <a:cxnLst/>
              <a:rect l="l" t="t" r="r" b="b"/>
              <a:pathLst>
                <a:path w="662281" h="68570">
                  <a:moveTo>
                    <a:pt x="0" y="0"/>
                  </a:moveTo>
                  <a:lnTo>
                    <a:pt x="662281" y="0"/>
                  </a:lnTo>
                  <a:lnTo>
                    <a:pt x="662281" y="68570"/>
                  </a:lnTo>
                  <a:lnTo>
                    <a:pt x="0" y="68570"/>
                  </a:lnTo>
                  <a:close/>
                </a:path>
              </a:pathLst>
            </a:custGeom>
            <a:solidFill>
              <a:srgbClr val="004AAD"/>
            </a:solidFill>
          </p:spPr>
        </p:sp>
        <p:sp>
          <p:nvSpPr>
            <p:cNvPr id="5" name="TextBox 5"/>
            <p:cNvSpPr txBox="1"/>
            <p:nvPr/>
          </p:nvSpPr>
          <p:spPr>
            <a:xfrm>
              <a:off x="0" y="-47625"/>
              <a:ext cx="662281" cy="116195"/>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10267950" y="806450"/>
            <a:ext cx="6294884" cy="8674100"/>
            <a:chOff x="0" y="0"/>
            <a:chExt cx="1657912" cy="2284537"/>
          </a:xfrm>
        </p:grpSpPr>
        <p:sp>
          <p:nvSpPr>
            <p:cNvPr id="7" name="Freeform 7"/>
            <p:cNvSpPr/>
            <p:nvPr/>
          </p:nvSpPr>
          <p:spPr>
            <a:xfrm>
              <a:off x="0" y="0"/>
              <a:ext cx="1657912" cy="2284537"/>
            </a:xfrm>
            <a:custGeom>
              <a:avLst/>
              <a:gdLst/>
              <a:ahLst/>
              <a:cxnLst/>
              <a:rect l="l" t="t" r="r" b="b"/>
              <a:pathLst>
                <a:path w="1657912" h="2284537">
                  <a:moveTo>
                    <a:pt x="62724" y="0"/>
                  </a:moveTo>
                  <a:lnTo>
                    <a:pt x="1595188" y="0"/>
                  </a:lnTo>
                  <a:cubicBezTo>
                    <a:pt x="1611824" y="0"/>
                    <a:pt x="1627778" y="6608"/>
                    <a:pt x="1639541" y="18371"/>
                  </a:cubicBezTo>
                  <a:cubicBezTo>
                    <a:pt x="1651304" y="30134"/>
                    <a:pt x="1657912" y="46088"/>
                    <a:pt x="1657912" y="62724"/>
                  </a:cubicBezTo>
                  <a:lnTo>
                    <a:pt x="1657912" y="2221813"/>
                  </a:lnTo>
                  <a:cubicBezTo>
                    <a:pt x="1657912" y="2256454"/>
                    <a:pt x="1629830" y="2284537"/>
                    <a:pt x="1595188" y="2284537"/>
                  </a:cubicBezTo>
                  <a:lnTo>
                    <a:pt x="62724" y="2284537"/>
                  </a:lnTo>
                  <a:cubicBezTo>
                    <a:pt x="46088" y="2284537"/>
                    <a:pt x="30134" y="2277928"/>
                    <a:pt x="18371" y="2266165"/>
                  </a:cubicBezTo>
                  <a:cubicBezTo>
                    <a:pt x="6608" y="2254403"/>
                    <a:pt x="0" y="2238448"/>
                    <a:pt x="0" y="2221813"/>
                  </a:cubicBezTo>
                  <a:lnTo>
                    <a:pt x="0" y="62724"/>
                  </a:lnTo>
                  <a:cubicBezTo>
                    <a:pt x="0" y="46088"/>
                    <a:pt x="6608" y="30134"/>
                    <a:pt x="18371" y="18371"/>
                  </a:cubicBezTo>
                  <a:cubicBezTo>
                    <a:pt x="30134" y="6608"/>
                    <a:pt x="46088" y="0"/>
                    <a:pt x="62724" y="0"/>
                  </a:cubicBezTo>
                  <a:close/>
                </a:path>
              </a:pathLst>
            </a:custGeom>
            <a:solidFill>
              <a:srgbClr val="004AAD"/>
            </a:solidFill>
          </p:spPr>
        </p:sp>
        <p:sp>
          <p:nvSpPr>
            <p:cNvPr id="8" name="TextBox 8"/>
            <p:cNvSpPr txBox="1"/>
            <p:nvPr/>
          </p:nvSpPr>
          <p:spPr>
            <a:xfrm>
              <a:off x="0" y="-47625"/>
              <a:ext cx="1657912" cy="2332162"/>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a:off x="8862583" y="1606753"/>
            <a:ext cx="1868266" cy="1868266"/>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5E5E5"/>
            </a:solidFill>
          </p:spPr>
        </p:sp>
        <p:sp>
          <p:nvSpPr>
            <p:cNvPr id="11" name="TextBox 11"/>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12" name="Group 12"/>
          <p:cNvGrpSpPr/>
          <p:nvPr/>
        </p:nvGrpSpPr>
        <p:grpSpPr>
          <a:xfrm>
            <a:off x="8862583" y="4210291"/>
            <a:ext cx="1868266" cy="1868266"/>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5E5E5"/>
            </a:solidFill>
          </p:spPr>
        </p:sp>
        <p:sp>
          <p:nvSpPr>
            <p:cNvPr id="14" name="TextBox 14"/>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15" name="Group 15"/>
          <p:cNvGrpSpPr/>
          <p:nvPr/>
        </p:nvGrpSpPr>
        <p:grpSpPr>
          <a:xfrm>
            <a:off x="8862583" y="6811982"/>
            <a:ext cx="1868266" cy="1868266"/>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5E5E5"/>
            </a:solidFill>
          </p:spPr>
        </p:sp>
        <p:sp>
          <p:nvSpPr>
            <p:cNvPr id="17" name="TextBox 17"/>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sp>
        <p:nvSpPr>
          <p:cNvPr id="18" name="Freeform 18"/>
          <p:cNvSpPr/>
          <p:nvPr/>
        </p:nvSpPr>
        <p:spPr>
          <a:xfrm>
            <a:off x="16243356" y="-38458"/>
            <a:ext cx="2602805" cy="1465543"/>
          </a:xfrm>
          <a:custGeom>
            <a:avLst/>
            <a:gdLst/>
            <a:ahLst/>
            <a:cxnLst/>
            <a:rect l="l" t="t" r="r" b="b"/>
            <a:pathLst>
              <a:path w="2602805" h="1465543">
                <a:moveTo>
                  <a:pt x="0" y="0"/>
                </a:moveTo>
                <a:lnTo>
                  <a:pt x="2602805" y="0"/>
                </a:lnTo>
                <a:lnTo>
                  <a:pt x="2602805" y="1465544"/>
                </a:lnTo>
                <a:lnTo>
                  <a:pt x="0" y="1465544"/>
                </a:lnTo>
                <a:lnTo>
                  <a:pt x="0" y="0"/>
                </a:lnTo>
                <a:close/>
              </a:path>
            </a:pathLst>
          </a:custGeom>
          <a:blipFill>
            <a:blip r:embed="rId3"/>
            <a:stretch>
              <a:fillRect/>
            </a:stretch>
          </a:blipFill>
        </p:spPr>
      </p:sp>
      <p:sp>
        <p:nvSpPr>
          <p:cNvPr id="19" name="Freeform 19"/>
          <p:cNvSpPr/>
          <p:nvPr/>
        </p:nvSpPr>
        <p:spPr>
          <a:xfrm>
            <a:off x="0" y="9480550"/>
            <a:ext cx="2079489" cy="806450"/>
          </a:xfrm>
          <a:custGeom>
            <a:avLst/>
            <a:gdLst/>
            <a:ahLst/>
            <a:cxnLst/>
            <a:rect l="l" t="t" r="r" b="b"/>
            <a:pathLst>
              <a:path w="2079489" h="806450">
                <a:moveTo>
                  <a:pt x="0" y="0"/>
                </a:moveTo>
                <a:lnTo>
                  <a:pt x="2079489" y="0"/>
                </a:lnTo>
                <a:lnTo>
                  <a:pt x="2079489" y="806450"/>
                </a:lnTo>
                <a:lnTo>
                  <a:pt x="0" y="806450"/>
                </a:lnTo>
                <a:lnTo>
                  <a:pt x="0" y="0"/>
                </a:lnTo>
                <a:close/>
              </a:path>
            </a:pathLst>
          </a:custGeom>
          <a:blipFill>
            <a:blip r:embed="rId4"/>
            <a:stretch>
              <a:fillRect/>
            </a:stretch>
          </a:blipFill>
        </p:spPr>
      </p:sp>
      <p:sp>
        <p:nvSpPr>
          <p:cNvPr id="20" name="TextBox 20"/>
          <p:cNvSpPr txBox="1"/>
          <p:nvPr/>
        </p:nvSpPr>
        <p:spPr>
          <a:xfrm>
            <a:off x="1028700" y="1732745"/>
            <a:ext cx="4243380" cy="936411"/>
          </a:xfrm>
          <a:prstGeom prst="rect">
            <a:avLst/>
          </a:prstGeom>
        </p:spPr>
        <p:txBody>
          <a:bodyPr lIns="0" tIns="0" rIns="0" bIns="0" rtlCol="0" anchor="t">
            <a:spAutoFit/>
          </a:bodyPr>
          <a:lstStyle/>
          <a:p>
            <a:pPr>
              <a:lnSpc>
                <a:spcPts val="7711"/>
              </a:lnSpc>
            </a:pPr>
            <a:r>
              <a:rPr lang="en-US" sz="5508">
                <a:solidFill>
                  <a:srgbClr val="004AAD"/>
                </a:solidFill>
                <a:latin typeface="League Spartan Bold"/>
              </a:rPr>
              <a:t>FEATURES</a:t>
            </a:r>
          </a:p>
        </p:txBody>
      </p:sp>
      <p:sp>
        <p:nvSpPr>
          <p:cNvPr id="21" name="TextBox 21"/>
          <p:cNvSpPr txBox="1"/>
          <p:nvPr/>
        </p:nvSpPr>
        <p:spPr>
          <a:xfrm>
            <a:off x="1028700" y="589539"/>
            <a:ext cx="6346739" cy="896102"/>
          </a:xfrm>
          <a:prstGeom prst="rect">
            <a:avLst/>
          </a:prstGeom>
        </p:spPr>
        <p:txBody>
          <a:bodyPr lIns="0" tIns="0" rIns="0" bIns="0" rtlCol="0" anchor="t">
            <a:spAutoFit/>
          </a:bodyPr>
          <a:lstStyle/>
          <a:p>
            <a:pPr>
              <a:lnSpc>
                <a:spcPts val="7308"/>
              </a:lnSpc>
            </a:pPr>
            <a:r>
              <a:rPr lang="en-US" sz="5220">
                <a:solidFill>
                  <a:srgbClr val="000000"/>
                </a:solidFill>
                <a:latin typeface="Lato Bold"/>
              </a:rPr>
              <a:t>OUR CURECRAFTER</a:t>
            </a:r>
          </a:p>
        </p:txBody>
      </p:sp>
      <p:sp>
        <p:nvSpPr>
          <p:cNvPr id="22" name="TextBox 22"/>
          <p:cNvSpPr txBox="1"/>
          <p:nvPr/>
        </p:nvSpPr>
        <p:spPr>
          <a:xfrm>
            <a:off x="1028700" y="3170774"/>
            <a:ext cx="5634574" cy="4310991"/>
          </a:xfrm>
          <a:prstGeom prst="rect">
            <a:avLst/>
          </a:prstGeom>
        </p:spPr>
        <p:txBody>
          <a:bodyPr lIns="0" tIns="0" rIns="0" bIns="0" rtlCol="0" anchor="t">
            <a:spAutoFit/>
          </a:bodyPr>
          <a:lstStyle/>
          <a:p>
            <a:pPr>
              <a:lnSpc>
                <a:spcPts val="4936"/>
              </a:lnSpc>
              <a:spcBef>
                <a:spcPct val="0"/>
              </a:spcBef>
            </a:pPr>
            <a:r>
              <a:rPr lang="en-US" sz="3525">
                <a:solidFill>
                  <a:srgbClr val="000000"/>
                </a:solidFill>
                <a:latin typeface="Alice"/>
              </a:rPr>
              <a:t>Creating a chatbot website focused on home remedies can be incredibly useful for providing users with quick and accessible information on natural remedies for common health issues.</a:t>
            </a:r>
          </a:p>
        </p:txBody>
      </p:sp>
      <p:sp>
        <p:nvSpPr>
          <p:cNvPr id="23" name="TextBox 23"/>
          <p:cNvSpPr txBox="1"/>
          <p:nvPr/>
        </p:nvSpPr>
        <p:spPr>
          <a:xfrm>
            <a:off x="8977298" y="1901472"/>
            <a:ext cx="1638836" cy="1335977"/>
          </a:xfrm>
          <a:prstGeom prst="rect">
            <a:avLst/>
          </a:prstGeom>
        </p:spPr>
        <p:txBody>
          <a:bodyPr lIns="0" tIns="0" rIns="0" bIns="0" rtlCol="0" anchor="t">
            <a:spAutoFit/>
          </a:bodyPr>
          <a:lstStyle/>
          <a:p>
            <a:pPr algn="ctr">
              <a:lnSpc>
                <a:spcPts val="11002"/>
              </a:lnSpc>
            </a:pPr>
            <a:r>
              <a:rPr lang="en-US" sz="7859">
                <a:solidFill>
                  <a:srgbClr val="000000"/>
                </a:solidFill>
                <a:latin typeface="League Spartan"/>
              </a:rPr>
              <a:t>1</a:t>
            </a:r>
          </a:p>
        </p:txBody>
      </p:sp>
      <p:sp>
        <p:nvSpPr>
          <p:cNvPr id="24" name="TextBox 24"/>
          <p:cNvSpPr txBox="1"/>
          <p:nvPr/>
        </p:nvSpPr>
        <p:spPr>
          <a:xfrm>
            <a:off x="8977298" y="4495485"/>
            <a:ext cx="1638836" cy="1335977"/>
          </a:xfrm>
          <a:prstGeom prst="rect">
            <a:avLst/>
          </a:prstGeom>
        </p:spPr>
        <p:txBody>
          <a:bodyPr lIns="0" tIns="0" rIns="0" bIns="0" rtlCol="0" anchor="t">
            <a:spAutoFit/>
          </a:bodyPr>
          <a:lstStyle/>
          <a:p>
            <a:pPr algn="ctr">
              <a:lnSpc>
                <a:spcPts val="11002"/>
              </a:lnSpc>
            </a:pPr>
            <a:r>
              <a:rPr lang="en-US" sz="7859">
                <a:solidFill>
                  <a:srgbClr val="000000"/>
                </a:solidFill>
                <a:latin typeface="League Spartan Bold"/>
              </a:rPr>
              <a:t>2</a:t>
            </a:r>
          </a:p>
        </p:txBody>
      </p:sp>
      <p:sp>
        <p:nvSpPr>
          <p:cNvPr id="25" name="TextBox 25"/>
          <p:cNvSpPr txBox="1"/>
          <p:nvPr/>
        </p:nvSpPr>
        <p:spPr>
          <a:xfrm>
            <a:off x="8977298" y="7097732"/>
            <a:ext cx="1638836" cy="1335977"/>
          </a:xfrm>
          <a:prstGeom prst="rect">
            <a:avLst/>
          </a:prstGeom>
        </p:spPr>
        <p:txBody>
          <a:bodyPr lIns="0" tIns="0" rIns="0" bIns="0" rtlCol="0" anchor="t">
            <a:spAutoFit/>
          </a:bodyPr>
          <a:lstStyle/>
          <a:p>
            <a:pPr algn="ctr">
              <a:lnSpc>
                <a:spcPts val="11002"/>
              </a:lnSpc>
            </a:pPr>
            <a:r>
              <a:rPr lang="en-US" sz="7859">
                <a:solidFill>
                  <a:srgbClr val="000000"/>
                </a:solidFill>
                <a:latin typeface="League Spartan"/>
              </a:rPr>
              <a:t>3</a:t>
            </a:r>
          </a:p>
        </p:txBody>
      </p:sp>
      <p:sp>
        <p:nvSpPr>
          <p:cNvPr id="26" name="TextBox 26"/>
          <p:cNvSpPr txBox="1"/>
          <p:nvPr/>
        </p:nvSpPr>
        <p:spPr>
          <a:xfrm>
            <a:off x="11193713" y="1723732"/>
            <a:ext cx="4856091" cy="2353126"/>
          </a:xfrm>
          <a:prstGeom prst="rect">
            <a:avLst/>
          </a:prstGeom>
        </p:spPr>
        <p:txBody>
          <a:bodyPr lIns="0" tIns="0" rIns="0" bIns="0" rtlCol="0" anchor="t">
            <a:spAutoFit/>
          </a:bodyPr>
          <a:lstStyle/>
          <a:p>
            <a:pPr>
              <a:lnSpc>
                <a:spcPts val="3125"/>
              </a:lnSpc>
            </a:pPr>
            <a:r>
              <a:rPr lang="en-US" sz="2232">
                <a:solidFill>
                  <a:srgbClr val="FFFFFF"/>
                </a:solidFill>
                <a:latin typeface="Poppins Bold"/>
              </a:rPr>
              <a:t>User Registration and Profiles: </a:t>
            </a:r>
            <a:r>
              <a:rPr lang="en-US" sz="2232">
                <a:solidFill>
                  <a:srgbClr val="FFFFFF"/>
                </a:solidFill>
                <a:latin typeface="Poppins"/>
              </a:rPr>
              <a:t>Users can registerwith uniquecredentials and create/update their profiles withpersonal information.</a:t>
            </a:r>
          </a:p>
          <a:p>
            <a:pPr>
              <a:lnSpc>
                <a:spcPts val="3125"/>
              </a:lnSpc>
              <a:spcBef>
                <a:spcPct val="0"/>
              </a:spcBef>
            </a:pPr>
            <a:endParaRPr lang="en-US" sz="2232">
              <a:solidFill>
                <a:srgbClr val="FFFFFF"/>
              </a:solidFill>
              <a:latin typeface="Poppins"/>
            </a:endParaRPr>
          </a:p>
        </p:txBody>
      </p:sp>
      <p:sp>
        <p:nvSpPr>
          <p:cNvPr id="27" name="TextBox 27"/>
          <p:cNvSpPr txBox="1"/>
          <p:nvPr/>
        </p:nvSpPr>
        <p:spPr>
          <a:xfrm>
            <a:off x="11193713" y="4328371"/>
            <a:ext cx="4856091" cy="2353126"/>
          </a:xfrm>
          <a:prstGeom prst="rect">
            <a:avLst/>
          </a:prstGeom>
        </p:spPr>
        <p:txBody>
          <a:bodyPr lIns="0" tIns="0" rIns="0" bIns="0" rtlCol="0" anchor="t">
            <a:spAutoFit/>
          </a:bodyPr>
          <a:lstStyle/>
          <a:p>
            <a:pPr>
              <a:lnSpc>
                <a:spcPts val="3125"/>
              </a:lnSpc>
            </a:pPr>
            <a:r>
              <a:rPr lang="en-US" sz="2232">
                <a:solidFill>
                  <a:srgbClr val="FFFFFF"/>
                </a:solidFill>
                <a:latin typeface="Poppins Bold"/>
              </a:rPr>
              <a:t>Symptom Input and Analysis:</a:t>
            </a:r>
            <a:r>
              <a:rPr lang="en-US" sz="2232">
                <a:solidFill>
                  <a:srgbClr val="FFFFFF"/>
                </a:solidFill>
                <a:latin typeface="Poppins"/>
              </a:rPr>
              <a:t> The chat botprompts usersto inputsymptoms, and the system analyze the inputto identifyrelevant conditions.</a:t>
            </a:r>
          </a:p>
          <a:p>
            <a:pPr>
              <a:lnSpc>
                <a:spcPts val="3125"/>
              </a:lnSpc>
              <a:spcBef>
                <a:spcPct val="0"/>
              </a:spcBef>
            </a:pPr>
            <a:endParaRPr lang="en-US" sz="2232">
              <a:solidFill>
                <a:srgbClr val="FFFFFF"/>
              </a:solidFill>
              <a:latin typeface="Poppins"/>
            </a:endParaRPr>
          </a:p>
        </p:txBody>
      </p:sp>
      <p:sp>
        <p:nvSpPr>
          <p:cNvPr id="28" name="TextBox 28"/>
          <p:cNvSpPr txBox="1"/>
          <p:nvPr/>
        </p:nvSpPr>
        <p:spPr>
          <a:xfrm>
            <a:off x="11193713" y="6933010"/>
            <a:ext cx="4856091" cy="2317566"/>
          </a:xfrm>
          <a:prstGeom prst="rect">
            <a:avLst/>
          </a:prstGeom>
        </p:spPr>
        <p:txBody>
          <a:bodyPr lIns="0" tIns="0" rIns="0" bIns="0" rtlCol="0" anchor="t">
            <a:spAutoFit/>
          </a:bodyPr>
          <a:lstStyle/>
          <a:p>
            <a:pPr>
              <a:lnSpc>
                <a:spcPts val="3125"/>
              </a:lnSpc>
            </a:pPr>
            <a:r>
              <a:rPr lang="en-US" sz="2232">
                <a:solidFill>
                  <a:srgbClr val="FFFFFF"/>
                </a:solidFill>
                <a:latin typeface="Poppins Bold"/>
              </a:rPr>
              <a:t>Remedy Recommendations:</a:t>
            </a:r>
            <a:r>
              <a:rPr lang="en-US" sz="2232">
                <a:solidFill>
                  <a:srgbClr val="FFFFFF"/>
                </a:solidFill>
                <a:latin typeface="Poppins"/>
              </a:rPr>
              <a:t> Personalized home remedy suggestions are provided based on the symptoms entered by the user.</a:t>
            </a:r>
          </a:p>
          <a:p>
            <a:pPr>
              <a:lnSpc>
                <a:spcPts val="2845"/>
              </a:lnSpc>
              <a:spcBef>
                <a:spcPct val="0"/>
              </a:spcBef>
            </a:pPr>
            <a:endParaRPr lang="en-US" sz="2232">
              <a:solidFill>
                <a:srgbClr val="FFFFFF"/>
              </a:solidFill>
              <a:latin typeface="Poppins"/>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3" name="Group 3"/>
          <p:cNvGrpSpPr/>
          <p:nvPr/>
        </p:nvGrpSpPr>
        <p:grpSpPr>
          <a:xfrm>
            <a:off x="8174299" y="9706525"/>
            <a:ext cx="2514600" cy="260350"/>
            <a:chOff x="0" y="0"/>
            <a:chExt cx="662281" cy="68570"/>
          </a:xfrm>
        </p:grpSpPr>
        <p:sp>
          <p:nvSpPr>
            <p:cNvPr id="4" name="Freeform 4"/>
            <p:cNvSpPr/>
            <p:nvPr/>
          </p:nvSpPr>
          <p:spPr>
            <a:xfrm>
              <a:off x="0" y="0"/>
              <a:ext cx="662281" cy="68570"/>
            </a:xfrm>
            <a:custGeom>
              <a:avLst/>
              <a:gdLst/>
              <a:ahLst/>
              <a:cxnLst/>
              <a:rect l="l" t="t" r="r" b="b"/>
              <a:pathLst>
                <a:path w="662281" h="68570">
                  <a:moveTo>
                    <a:pt x="0" y="0"/>
                  </a:moveTo>
                  <a:lnTo>
                    <a:pt x="662281" y="0"/>
                  </a:lnTo>
                  <a:lnTo>
                    <a:pt x="662281" y="68570"/>
                  </a:lnTo>
                  <a:lnTo>
                    <a:pt x="0" y="68570"/>
                  </a:lnTo>
                  <a:close/>
                </a:path>
              </a:pathLst>
            </a:custGeom>
            <a:solidFill>
              <a:srgbClr val="004AAD"/>
            </a:solidFill>
          </p:spPr>
        </p:sp>
        <p:sp>
          <p:nvSpPr>
            <p:cNvPr id="5" name="TextBox 5"/>
            <p:cNvSpPr txBox="1"/>
            <p:nvPr/>
          </p:nvSpPr>
          <p:spPr>
            <a:xfrm>
              <a:off x="0" y="-47625"/>
              <a:ext cx="662281" cy="116195"/>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806450" y="806450"/>
            <a:ext cx="6990015" cy="8674100"/>
            <a:chOff x="0" y="0"/>
            <a:chExt cx="1840992" cy="2284537"/>
          </a:xfrm>
        </p:grpSpPr>
        <p:sp>
          <p:nvSpPr>
            <p:cNvPr id="7" name="Freeform 7"/>
            <p:cNvSpPr/>
            <p:nvPr/>
          </p:nvSpPr>
          <p:spPr>
            <a:xfrm>
              <a:off x="0" y="0"/>
              <a:ext cx="1840992" cy="2284537"/>
            </a:xfrm>
            <a:custGeom>
              <a:avLst/>
              <a:gdLst/>
              <a:ahLst/>
              <a:cxnLst/>
              <a:rect l="l" t="t" r="r" b="b"/>
              <a:pathLst>
                <a:path w="1840992" h="2284537">
                  <a:moveTo>
                    <a:pt x="56486" y="0"/>
                  </a:moveTo>
                  <a:lnTo>
                    <a:pt x="1784506" y="0"/>
                  </a:lnTo>
                  <a:cubicBezTo>
                    <a:pt x="1799487" y="0"/>
                    <a:pt x="1813854" y="5951"/>
                    <a:pt x="1824447" y="16544"/>
                  </a:cubicBezTo>
                  <a:cubicBezTo>
                    <a:pt x="1835041" y="27138"/>
                    <a:pt x="1840992" y="41505"/>
                    <a:pt x="1840992" y="56486"/>
                  </a:cubicBezTo>
                  <a:lnTo>
                    <a:pt x="1840992" y="2228051"/>
                  </a:lnTo>
                  <a:cubicBezTo>
                    <a:pt x="1840992" y="2243032"/>
                    <a:pt x="1835041" y="2257399"/>
                    <a:pt x="1824447" y="2267992"/>
                  </a:cubicBezTo>
                  <a:cubicBezTo>
                    <a:pt x="1813854" y="2278586"/>
                    <a:pt x="1799487" y="2284537"/>
                    <a:pt x="1784506" y="2284537"/>
                  </a:cubicBezTo>
                  <a:lnTo>
                    <a:pt x="56486" y="2284537"/>
                  </a:lnTo>
                  <a:cubicBezTo>
                    <a:pt x="41505" y="2284537"/>
                    <a:pt x="27138" y="2278586"/>
                    <a:pt x="16544" y="2267992"/>
                  </a:cubicBezTo>
                  <a:cubicBezTo>
                    <a:pt x="5951" y="2257399"/>
                    <a:pt x="0" y="2243032"/>
                    <a:pt x="0" y="2228051"/>
                  </a:cubicBezTo>
                  <a:lnTo>
                    <a:pt x="0" y="56486"/>
                  </a:lnTo>
                  <a:cubicBezTo>
                    <a:pt x="0" y="41505"/>
                    <a:pt x="5951" y="27138"/>
                    <a:pt x="16544" y="16544"/>
                  </a:cubicBezTo>
                  <a:cubicBezTo>
                    <a:pt x="27138" y="5951"/>
                    <a:pt x="41505" y="0"/>
                    <a:pt x="56486" y="0"/>
                  </a:cubicBezTo>
                  <a:close/>
                </a:path>
              </a:pathLst>
            </a:custGeom>
            <a:solidFill>
              <a:srgbClr val="004AAD"/>
            </a:solidFill>
          </p:spPr>
        </p:sp>
        <p:sp>
          <p:nvSpPr>
            <p:cNvPr id="8" name="TextBox 8"/>
            <p:cNvSpPr txBox="1"/>
            <p:nvPr/>
          </p:nvSpPr>
          <p:spPr>
            <a:xfrm>
              <a:off x="0" y="-47625"/>
              <a:ext cx="1840992" cy="2332162"/>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a:off x="6862333" y="1606753"/>
            <a:ext cx="1868266" cy="1868266"/>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5E5E5"/>
            </a:solidFill>
          </p:spPr>
        </p:sp>
        <p:sp>
          <p:nvSpPr>
            <p:cNvPr id="11" name="TextBox 11"/>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12" name="Group 12"/>
          <p:cNvGrpSpPr/>
          <p:nvPr/>
        </p:nvGrpSpPr>
        <p:grpSpPr>
          <a:xfrm>
            <a:off x="6862333" y="4210291"/>
            <a:ext cx="1868266" cy="1868266"/>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5E5E5"/>
            </a:solidFill>
          </p:spPr>
        </p:sp>
        <p:sp>
          <p:nvSpPr>
            <p:cNvPr id="14" name="TextBox 14"/>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15" name="Group 15"/>
          <p:cNvGrpSpPr/>
          <p:nvPr/>
        </p:nvGrpSpPr>
        <p:grpSpPr>
          <a:xfrm>
            <a:off x="6862333" y="6811982"/>
            <a:ext cx="1868266" cy="1868266"/>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5E5E5"/>
            </a:solidFill>
          </p:spPr>
        </p:sp>
        <p:sp>
          <p:nvSpPr>
            <p:cNvPr id="17" name="TextBox 17"/>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sp>
        <p:nvSpPr>
          <p:cNvPr id="18" name="Freeform 18"/>
          <p:cNvSpPr/>
          <p:nvPr/>
        </p:nvSpPr>
        <p:spPr>
          <a:xfrm>
            <a:off x="0" y="9558296"/>
            <a:ext cx="1879015" cy="728704"/>
          </a:xfrm>
          <a:custGeom>
            <a:avLst/>
            <a:gdLst/>
            <a:ahLst/>
            <a:cxnLst/>
            <a:rect l="l" t="t" r="r" b="b"/>
            <a:pathLst>
              <a:path w="1879015" h="728704">
                <a:moveTo>
                  <a:pt x="0" y="0"/>
                </a:moveTo>
                <a:lnTo>
                  <a:pt x="1879015" y="0"/>
                </a:lnTo>
                <a:lnTo>
                  <a:pt x="1879015" y="728704"/>
                </a:lnTo>
                <a:lnTo>
                  <a:pt x="0" y="728704"/>
                </a:lnTo>
                <a:lnTo>
                  <a:pt x="0" y="0"/>
                </a:lnTo>
                <a:close/>
              </a:path>
            </a:pathLst>
          </a:custGeom>
          <a:blipFill>
            <a:blip r:embed="rId3"/>
            <a:stretch>
              <a:fillRect/>
            </a:stretch>
          </a:blipFill>
        </p:spPr>
      </p:sp>
      <p:sp>
        <p:nvSpPr>
          <p:cNvPr id="19" name="Freeform 19"/>
          <p:cNvSpPr/>
          <p:nvPr/>
        </p:nvSpPr>
        <p:spPr>
          <a:xfrm>
            <a:off x="16343964" y="0"/>
            <a:ext cx="2602805" cy="1465543"/>
          </a:xfrm>
          <a:custGeom>
            <a:avLst/>
            <a:gdLst/>
            <a:ahLst/>
            <a:cxnLst/>
            <a:rect l="l" t="t" r="r" b="b"/>
            <a:pathLst>
              <a:path w="2602805" h="1465543">
                <a:moveTo>
                  <a:pt x="0" y="0"/>
                </a:moveTo>
                <a:lnTo>
                  <a:pt x="2602805" y="0"/>
                </a:lnTo>
                <a:lnTo>
                  <a:pt x="2602805" y="1465543"/>
                </a:lnTo>
                <a:lnTo>
                  <a:pt x="0" y="1465543"/>
                </a:lnTo>
                <a:lnTo>
                  <a:pt x="0" y="0"/>
                </a:lnTo>
                <a:close/>
              </a:path>
            </a:pathLst>
          </a:custGeom>
          <a:blipFill>
            <a:blip r:embed="rId4"/>
            <a:stretch>
              <a:fillRect/>
            </a:stretch>
          </a:blipFill>
        </p:spPr>
      </p:sp>
      <p:sp>
        <p:nvSpPr>
          <p:cNvPr id="20" name="TextBox 20"/>
          <p:cNvSpPr txBox="1"/>
          <p:nvPr/>
        </p:nvSpPr>
        <p:spPr>
          <a:xfrm>
            <a:off x="8174299" y="263723"/>
            <a:ext cx="5621149" cy="895084"/>
          </a:xfrm>
          <a:prstGeom prst="rect">
            <a:avLst/>
          </a:prstGeom>
        </p:spPr>
        <p:txBody>
          <a:bodyPr lIns="0" tIns="0" rIns="0" bIns="0" rtlCol="0" anchor="t">
            <a:spAutoFit/>
          </a:bodyPr>
          <a:lstStyle/>
          <a:p>
            <a:pPr>
              <a:lnSpc>
                <a:spcPts val="7364"/>
              </a:lnSpc>
            </a:pPr>
            <a:r>
              <a:rPr lang="en-US" sz="5260">
                <a:solidFill>
                  <a:srgbClr val="004AAD"/>
                </a:solidFill>
                <a:latin typeface="League Spartan"/>
              </a:rPr>
              <a:t>PROCESS FLOW</a:t>
            </a:r>
          </a:p>
        </p:txBody>
      </p:sp>
      <p:sp>
        <p:nvSpPr>
          <p:cNvPr id="21" name="TextBox 21"/>
          <p:cNvSpPr txBox="1"/>
          <p:nvPr/>
        </p:nvSpPr>
        <p:spPr>
          <a:xfrm>
            <a:off x="1028700" y="1786282"/>
            <a:ext cx="5628594" cy="1452057"/>
          </a:xfrm>
          <a:prstGeom prst="rect">
            <a:avLst/>
          </a:prstGeom>
        </p:spPr>
        <p:txBody>
          <a:bodyPr lIns="0" tIns="0" rIns="0" bIns="0" rtlCol="0" anchor="t">
            <a:spAutoFit/>
          </a:bodyPr>
          <a:lstStyle/>
          <a:p>
            <a:pPr algn="just">
              <a:lnSpc>
                <a:spcPts val="2915"/>
              </a:lnSpc>
            </a:pPr>
            <a:r>
              <a:rPr lang="en-US" sz="2082">
                <a:solidFill>
                  <a:srgbClr val="FFFFFF"/>
                </a:solidFill>
                <a:latin typeface="Alice Bold"/>
              </a:rPr>
              <a:t>User Initiation:</a:t>
            </a:r>
            <a:r>
              <a:rPr lang="en-US" sz="2082">
                <a:solidFill>
                  <a:srgbClr val="FFFFFF"/>
                </a:solidFill>
                <a:latin typeface="Alice"/>
              </a:rPr>
              <a:t> The user visits the website and initiates interaction with the chatbot by typing a query or selecting predefined options.</a:t>
            </a:r>
          </a:p>
          <a:p>
            <a:pPr algn="just">
              <a:lnSpc>
                <a:spcPts val="2915"/>
              </a:lnSpc>
              <a:spcBef>
                <a:spcPct val="0"/>
              </a:spcBef>
            </a:pPr>
            <a:endParaRPr lang="en-US" sz="2082">
              <a:solidFill>
                <a:srgbClr val="FFFFFF"/>
              </a:solidFill>
              <a:latin typeface="Alice"/>
            </a:endParaRPr>
          </a:p>
        </p:txBody>
      </p:sp>
      <p:sp>
        <p:nvSpPr>
          <p:cNvPr id="22" name="TextBox 22"/>
          <p:cNvSpPr txBox="1"/>
          <p:nvPr/>
        </p:nvSpPr>
        <p:spPr>
          <a:xfrm>
            <a:off x="1028700" y="4399004"/>
            <a:ext cx="5628594" cy="1443214"/>
          </a:xfrm>
          <a:prstGeom prst="rect">
            <a:avLst/>
          </a:prstGeom>
        </p:spPr>
        <p:txBody>
          <a:bodyPr lIns="0" tIns="0" rIns="0" bIns="0" rtlCol="0" anchor="t">
            <a:spAutoFit/>
          </a:bodyPr>
          <a:lstStyle/>
          <a:p>
            <a:pPr algn="just">
              <a:lnSpc>
                <a:spcPts val="2877"/>
              </a:lnSpc>
            </a:pPr>
            <a:r>
              <a:rPr lang="en-US" sz="2055">
                <a:solidFill>
                  <a:srgbClr val="FFFFFF"/>
                </a:solidFill>
                <a:latin typeface="Alice Bold"/>
              </a:rPr>
              <a:t>Query Understanding:</a:t>
            </a:r>
            <a:r>
              <a:rPr lang="en-US" sz="2055">
                <a:solidFill>
                  <a:srgbClr val="FFFFFF"/>
                </a:solidFill>
                <a:latin typeface="Alice"/>
              </a:rPr>
              <a:t> The chatbot uses natural language processing (NLP) algorithms to understand the user's query or intent. </a:t>
            </a:r>
          </a:p>
          <a:p>
            <a:pPr algn="r">
              <a:lnSpc>
                <a:spcPts val="2877"/>
              </a:lnSpc>
              <a:spcBef>
                <a:spcPct val="0"/>
              </a:spcBef>
            </a:pPr>
            <a:endParaRPr lang="en-US" sz="2055">
              <a:solidFill>
                <a:srgbClr val="FFFFFF"/>
              </a:solidFill>
              <a:latin typeface="Alice"/>
            </a:endParaRPr>
          </a:p>
        </p:txBody>
      </p:sp>
      <p:sp>
        <p:nvSpPr>
          <p:cNvPr id="23" name="TextBox 23"/>
          <p:cNvSpPr txBox="1"/>
          <p:nvPr/>
        </p:nvSpPr>
        <p:spPr>
          <a:xfrm>
            <a:off x="1028700" y="6843236"/>
            <a:ext cx="5628594" cy="1758131"/>
          </a:xfrm>
          <a:prstGeom prst="rect">
            <a:avLst/>
          </a:prstGeom>
        </p:spPr>
        <p:txBody>
          <a:bodyPr lIns="0" tIns="0" rIns="0" bIns="0" rtlCol="0" anchor="t">
            <a:spAutoFit/>
          </a:bodyPr>
          <a:lstStyle/>
          <a:p>
            <a:pPr algn="just">
              <a:lnSpc>
                <a:spcPts val="2845"/>
              </a:lnSpc>
            </a:pPr>
            <a:r>
              <a:rPr lang="en-US" sz="2032">
                <a:solidFill>
                  <a:srgbClr val="FFFFFF"/>
                </a:solidFill>
                <a:latin typeface="Alice Bold"/>
              </a:rPr>
              <a:t>Information Retrieval:</a:t>
            </a:r>
            <a:r>
              <a:rPr lang="en-US" sz="2032">
                <a:solidFill>
                  <a:srgbClr val="FFFFFF"/>
                </a:solidFill>
                <a:latin typeface="Alice"/>
              </a:rPr>
              <a:t> Based on the user's query, the chatbot retrieves relevant information from its database of home remedies.</a:t>
            </a:r>
          </a:p>
          <a:p>
            <a:pPr algn="r">
              <a:lnSpc>
                <a:spcPts val="2845"/>
              </a:lnSpc>
              <a:spcBef>
                <a:spcPct val="0"/>
              </a:spcBef>
            </a:pPr>
            <a:endParaRPr lang="en-US" sz="2032">
              <a:solidFill>
                <a:srgbClr val="FFFFFF"/>
              </a:solidFill>
              <a:latin typeface="Alice"/>
            </a:endParaRPr>
          </a:p>
        </p:txBody>
      </p:sp>
      <p:sp>
        <p:nvSpPr>
          <p:cNvPr id="24" name="TextBox 24"/>
          <p:cNvSpPr txBox="1"/>
          <p:nvPr/>
        </p:nvSpPr>
        <p:spPr>
          <a:xfrm>
            <a:off x="6977048" y="1901472"/>
            <a:ext cx="1638836" cy="1335977"/>
          </a:xfrm>
          <a:prstGeom prst="rect">
            <a:avLst/>
          </a:prstGeom>
        </p:spPr>
        <p:txBody>
          <a:bodyPr lIns="0" tIns="0" rIns="0" bIns="0" rtlCol="0" anchor="t">
            <a:spAutoFit/>
          </a:bodyPr>
          <a:lstStyle/>
          <a:p>
            <a:pPr algn="ctr">
              <a:lnSpc>
                <a:spcPts val="11002"/>
              </a:lnSpc>
            </a:pPr>
            <a:r>
              <a:rPr lang="en-US" sz="7859">
                <a:solidFill>
                  <a:srgbClr val="000000"/>
                </a:solidFill>
                <a:latin typeface="League Spartan"/>
              </a:rPr>
              <a:t>1</a:t>
            </a:r>
          </a:p>
        </p:txBody>
      </p:sp>
      <p:sp>
        <p:nvSpPr>
          <p:cNvPr id="25" name="TextBox 25"/>
          <p:cNvSpPr txBox="1"/>
          <p:nvPr/>
        </p:nvSpPr>
        <p:spPr>
          <a:xfrm>
            <a:off x="6977048" y="4495485"/>
            <a:ext cx="1638836" cy="1335977"/>
          </a:xfrm>
          <a:prstGeom prst="rect">
            <a:avLst/>
          </a:prstGeom>
        </p:spPr>
        <p:txBody>
          <a:bodyPr lIns="0" tIns="0" rIns="0" bIns="0" rtlCol="0" anchor="t">
            <a:spAutoFit/>
          </a:bodyPr>
          <a:lstStyle/>
          <a:p>
            <a:pPr algn="ctr">
              <a:lnSpc>
                <a:spcPts val="11002"/>
              </a:lnSpc>
            </a:pPr>
            <a:r>
              <a:rPr lang="en-US" sz="7859">
                <a:solidFill>
                  <a:srgbClr val="000000"/>
                </a:solidFill>
                <a:latin typeface="League Spartan Bold"/>
              </a:rPr>
              <a:t>2</a:t>
            </a:r>
          </a:p>
        </p:txBody>
      </p:sp>
      <p:sp>
        <p:nvSpPr>
          <p:cNvPr id="26" name="TextBox 26"/>
          <p:cNvSpPr txBox="1"/>
          <p:nvPr/>
        </p:nvSpPr>
        <p:spPr>
          <a:xfrm>
            <a:off x="6977048" y="7097732"/>
            <a:ext cx="1638836" cy="1335977"/>
          </a:xfrm>
          <a:prstGeom prst="rect">
            <a:avLst/>
          </a:prstGeom>
        </p:spPr>
        <p:txBody>
          <a:bodyPr lIns="0" tIns="0" rIns="0" bIns="0" rtlCol="0" anchor="t">
            <a:spAutoFit/>
          </a:bodyPr>
          <a:lstStyle/>
          <a:p>
            <a:pPr algn="ctr">
              <a:lnSpc>
                <a:spcPts val="11002"/>
              </a:lnSpc>
            </a:pPr>
            <a:r>
              <a:rPr lang="en-US" sz="7859">
                <a:solidFill>
                  <a:srgbClr val="000000"/>
                </a:solidFill>
                <a:latin typeface="League Spartan"/>
              </a:rPr>
              <a:t>3</a:t>
            </a:r>
          </a:p>
        </p:txBody>
      </p:sp>
      <p:grpSp>
        <p:nvGrpSpPr>
          <p:cNvPr id="27" name="Group 27"/>
          <p:cNvGrpSpPr/>
          <p:nvPr/>
        </p:nvGrpSpPr>
        <p:grpSpPr>
          <a:xfrm>
            <a:off x="11699714" y="1465543"/>
            <a:ext cx="6097482" cy="8222928"/>
            <a:chOff x="0" y="0"/>
            <a:chExt cx="1605921" cy="2165709"/>
          </a:xfrm>
        </p:grpSpPr>
        <p:sp>
          <p:nvSpPr>
            <p:cNvPr id="28" name="Freeform 28"/>
            <p:cNvSpPr/>
            <p:nvPr/>
          </p:nvSpPr>
          <p:spPr>
            <a:xfrm>
              <a:off x="0" y="0"/>
              <a:ext cx="1605921" cy="2165709"/>
            </a:xfrm>
            <a:custGeom>
              <a:avLst/>
              <a:gdLst/>
              <a:ahLst/>
              <a:cxnLst/>
              <a:rect l="l" t="t" r="r" b="b"/>
              <a:pathLst>
                <a:path w="1605921" h="2165709">
                  <a:moveTo>
                    <a:pt x="64754" y="0"/>
                  </a:moveTo>
                  <a:lnTo>
                    <a:pt x="1541167" y="0"/>
                  </a:lnTo>
                  <a:cubicBezTo>
                    <a:pt x="1576930" y="0"/>
                    <a:pt x="1605921" y="28991"/>
                    <a:pt x="1605921" y="64754"/>
                  </a:cubicBezTo>
                  <a:lnTo>
                    <a:pt x="1605921" y="2100955"/>
                  </a:lnTo>
                  <a:cubicBezTo>
                    <a:pt x="1605921" y="2136718"/>
                    <a:pt x="1576930" y="2165709"/>
                    <a:pt x="1541167" y="2165709"/>
                  </a:cubicBezTo>
                  <a:lnTo>
                    <a:pt x="64754" y="2165709"/>
                  </a:lnTo>
                  <a:cubicBezTo>
                    <a:pt x="28991" y="2165709"/>
                    <a:pt x="0" y="2136718"/>
                    <a:pt x="0" y="2100955"/>
                  </a:cubicBezTo>
                  <a:lnTo>
                    <a:pt x="0" y="64754"/>
                  </a:lnTo>
                  <a:cubicBezTo>
                    <a:pt x="0" y="28991"/>
                    <a:pt x="28991" y="0"/>
                    <a:pt x="64754" y="0"/>
                  </a:cubicBezTo>
                  <a:close/>
                </a:path>
              </a:pathLst>
            </a:custGeom>
            <a:solidFill>
              <a:srgbClr val="004AAD"/>
            </a:solidFill>
          </p:spPr>
        </p:sp>
        <p:sp>
          <p:nvSpPr>
            <p:cNvPr id="29" name="TextBox 29"/>
            <p:cNvSpPr txBox="1"/>
            <p:nvPr/>
          </p:nvSpPr>
          <p:spPr>
            <a:xfrm>
              <a:off x="0" y="-47625"/>
              <a:ext cx="1605921" cy="2213334"/>
            </a:xfrm>
            <a:prstGeom prst="rect">
              <a:avLst/>
            </a:prstGeom>
          </p:spPr>
          <p:txBody>
            <a:bodyPr lIns="50800" tIns="50800" rIns="50800" bIns="50800" rtlCol="0" anchor="ctr"/>
            <a:lstStyle/>
            <a:p>
              <a:pPr algn="ctr">
                <a:lnSpc>
                  <a:spcPts val="2659"/>
                </a:lnSpc>
              </a:pPr>
              <a:endParaRPr/>
            </a:p>
          </p:txBody>
        </p:sp>
      </p:grpSp>
      <p:grpSp>
        <p:nvGrpSpPr>
          <p:cNvPr id="30" name="Group 30"/>
          <p:cNvGrpSpPr/>
          <p:nvPr/>
        </p:nvGrpSpPr>
        <p:grpSpPr>
          <a:xfrm>
            <a:off x="10613752" y="2303316"/>
            <a:ext cx="1868266" cy="1868266"/>
            <a:chOff x="0" y="0"/>
            <a:chExt cx="812800" cy="812800"/>
          </a:xfrm>
        </p:grpSpPr>
        <p:sp>
          <p:nvSpPr>
            <p:cNvPr id="31" name="Freeform 3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5E5E5"/>
            </a:solidFill>
          </p:spPr>
        </p:sp>
        <p:sp>
          <p:nvSpPr>
            <p:cNvPr id="32" name="TextBox 32"/>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sp>
        <p:nvSpPr>
          <p:cNvPr id="33" name="TextBox 33"/>
          <p:cNvSpPr txBox="1"/>
          <p:nvPr/>
        </p:nvSpPr>
        <p:spPr>
          <a:xfrm>
            <a:off x="10728467" y="2519217"/>
            <a:ext cx="1638836" cy="1335977"/>
          </a:xfrm>
          <a:prstGeom prst="rect">
            <a:avLst/>
          </a:prstGeom>
        </p:spPr>
        <p:txBody>
          <a:bodyPr lIns="0" tIns="0" rIns="0" bIns="0" rtlCol="0" anchor="t">
            <a:spAutoFit/>
          </a:bodyPr>
          <a:lstStyle/>
          <a:p>
            <a:pPr algn="ctr">
              <a:lnSpc>
                <a:spcPts val="11002"/>
              </a:lnSpc>
            </a:pPr>
            <a:r>
              <a:rPr lang="en-US" sz="7859">
                <a:solidFill>
                  <a:srgbClr val="000000"/>
                </a:solidFill>
                <a:latin typeface="League Spartan"/>
              </a:rPr>
              <a:t>4</a:t>
            </a:r>
          </a:p>
        </p:txBody>
      </p:sp>
      <p:grpSp>
        <p:nvGrpSpPr>
          <p:cNvPr id="34" name="Group 34"/>
          <p:cNvGrpSpPr/>
          <p:nvPr/>
        </p:nvGrpSpPr>
        <p:grpSpPr>
          <a:xfrm>
            <a:off x="10613752" y="4870456"/>
            <a:ext cx="1868266" cy="1868266"/>
            <a:chOff x="0" y="0"/>
            <a:chExt cx="812800" cy="812800"/>
          </a:xfrm>
        </p:grpSpPr>
        <p:sp>
          <p:nvSpPr>
            <p:cNvPr id="35" name="Freeform 3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5E5E5"/>
            </a:solidFill>
          </p:spPr>
        </p:sp>
        <p:sp>
          <p:nvSpPr>
            <p:cNvPr id="36" name="TextBox 36"/>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37" name="Group 37"/>
          <p:cNvGrpSpPr/>
          <p:nvPr/>
        </p:nvGrpSpPr>
        <p:grpSpPr>
          <a:xfrm>
            <a:off x="10613752" y="7323909"/>
            <a:ext cx="1868266" cy="1868266"/>
            <a:chOff x="0" y="0"/>
            <a:chExt cx="812800" cy="812800"/>
          </a:xfrm>
        </p:grpSpPr>
        <p:sp>
          <p:nvSpPr>
            <p:cNvPr id="38" name="Freeform 3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5E5E5"/>
            </a:solidFill>
          </p:spPr>
        </p:sp>
        <p:sp>
          <p:nvSpPr>
            <p:cNvPr id="39" name="TextBox 39"/>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sp>
        <p:nvSpPr>
          <p:cNvPr id="40" name="TextBox 40"/>
          <p:cNvSpPr txBox="1"/>
          <p:nvPr/>
        </p:nvSpPr>
        <p:spPr>
          <a:xfrm>
            <a:off x="10728467" y="5098030"/>
            <a:ext cx="1638836" cy="1335977"/>
          </a:xfrm>
          <a:prstGeom prst="rect">
            <a:avLst/>
          </a:prstGeom>
        </p:spPr>
        <p:txBody>
          <a:bodyPr lIns="0" tIns="0" rIns="0" bIns="0" rtlCol="0" anchor="t">
            <a:spAutoFit/>
          </a:bodyPr>
          <a:lstStyle/>
          <a:p>
            <a:pPr algn="ctr">
              <a:lnSpc>
                <a:spcPts val="11002"/>
              </a:lnSpc>
            </a:pPr>
            <a:r>
              <a:rPr lang="en-US" sz="7859">
                <a:solidFill>
                  <a:srgbClr val="000000"/>
                </a:solidFill>
                <a:latin typeface="League Spartan"/>
              </a:rPr>
              <a:t>5</a:t>
            </a:r>
          </a:p>
        </p:txBody>
      </p:sp>
      <p:sp>
        <p:nvSpPr>
          <p:cNvPr id="41" name="TextBox 41"/>
          <p:cNvSpPr txBox="1"/>
          <p:nvPr/>
        </p:nvSpPr>
        <p:spPr>
          <a:xfrm>
            <a:off x="10728467" y="7513854"/>
            <a:ext cx="1638836" cy="1335977"/>
          </a:xfrm>
          <a:prstGeom prst="rect">
            <a:avLst/>
          </a:prstGeom>
        </p:spPr>
        <p:txBody>
          <a:bodyPr lIns="0" tIns="0" rIns="0" bIns="0" rtlCol="0" anchor="t">
            <a:spAutoFit/>
          </a:bodyPr>
          <a:lstStyle/>
          <a:p>
            <a:pPr algn="ctr">
              <a:lnSpc>
                <a:spcPts val="11002"/>
              </a:lnSpc>
            </a:pPr>
            <a:r>
              <a:rPr lang="en-US" sz="7859">
                <a:solidFill>
                  <a:srgbClr val="000000"/>
                </a:solidFill>
                <a:latin typeface="League Spartan"/>
              </a:rPr>
              <a:t>6</a:t>
            </a:r>
          </a:p>
        </p:txBody>
      </p:sp>
      <p:sp>
        <p:nvSpPr>
          <p:cNvPr id="42" name="TextBox 42"/>
          <p:cNvSpPr txBox="1"/>
          <p:nvPr/>
        </p:nvSpPr>
        <p:spPr>
          <a:xfrm>
            <a:off x="12687400" y="2337352"/>
            <a:ext cx="4571900" cy="1897192"/>
          </a:xfrm>
          <a:prstGeom prst="rect">
            <a:avLst/>
          </a:prstGeom>
        </p:spPr>
        <p:txBody>
          <a:bodyPr lIns="0" tIns="0" rIns="0" bIns="0" rtlCol="0" anchor="t">
            <a:spAutoFit/>
          </a:bodyPr>
          <a:lstStyle/>
          <a:p>
            <a:pPr algn="just">
              <a:lnSpc>
                <a:spcPts val="3055"/>
              </a:lnSpc>
            </a:pPr>
            <a:r>
              <a:rPr lang="en-US" sz="2182">
                <a:solidFill>
                  <a:srgbClr val="FFFFFF"/>
                </a:solidFill>
                <a:latin typeface="Alice Bold"/>
              </a:rPr>
              <a:t>Recommendation Generation: </a:t>
            </a:r>
            <a:r>
              <a:rPr lang="en-US" sz="2182">
                <a:solidFill>
                  <a:srgbClr val="FFFFFF"/>
                </a:solidFill>
                <a:latin typeface="Alice"/>
              </a:rPr>
              <a:t>The chatbot generates personalized recommendations based on the user's query and context.</a:t>
            </a:r>
          </a:p>
          <a:p>
            <a:pPr algn="just">
              <a:lnSpc>
                <a:spcPts val="3055"/>
              </a:lnSpc>
              <a:spcBef>
                <a:spcPct val="0"/>
              </a:spcBef>
            </a:pPr>
            <a:endParaRPr lang="en-US" sz="2182">
              <a:solidFill>
                <a:srgbClr val="FFFFFF"/>
              </a:solidFill>
              <a:latin typeface="Alice"/>
            </a:endParaRPr>
          </a:p>
        </p:txBody>
      </p:sp>
      <p:sp>
        <p:nvSpPr>
          <p:cNvPr id="43" name="TextBox 43"/>
          <p:cNvSpPr txBox="1"/>
          <p:nvPr/>
        </p:nvSpPr>
        <p:spPr>
          <a:xfrm>
            <a:off x="12687400" y="4947656"/>
            <a:ext cx="4571900" cy="1851660"/>
          </a:xfrm>
          <a:prstGeom prst="rect">
            <a:avLst/>
          </a:prstGeom>
        </p:spPr>
        <p:txBody>
          <a:bodyPr lIns="0" tIns="0" rIns="0" bIns="0" rtlCol="0" anchor="t">
            <a:spAutoFit/>
          </a:bodyPr>
          <a:lstStyle/>
          <a:p>
            <a:pPr algn="ctr">
              <a:lnSpc>
                <a:spcPts val="2939"/>
              </a:lnSpc>
              <a:spcBef>
                <a:spcPct val="0"/>
              </a:spcBef>
            </a:pPr>
            <a:r>
              <a:rPr lang="en-US" sz="2099">
                <a:solidFill>
                  <a:srgbClr val="FFFFFF"/>
                </a:solidFill>
                <a:latin typeface="Alice Bold"/>
              </a:rPr>
              <a:t>Response Delivery:</a:t>
            </a:r>
            <a:r>
              <a:rPr lang="en-US" sz="2099">
                <a:solidFill>
                  <a:srgbClr val="FFFFFF"/>
                </a:solidFill>
                <a:latin typeface="Alice"/>
              </a:rPr>
              <a:t> The chatbot presents the recommended remedies to the user in a clear and concise manner.</a:t>
            </a:r>
          </a:p>
          <a:p>
            <a:pPr algn="ctr">
              <a:lnSpc>
                <a:spcPts val="2939"/>
              </a:lnSpc>
              <a:spcBef>
                <a:spcPct val="0"/>
              </a:spcBef>
            </a:pPr>
            <a:endParaRPr lang="en-US" sz="2099">
              <a:solidFill>
                <a:srgbClr val="FFFFFF"/>
              </a:solidFill>
              <a:latin typeface="Alice"/>
            </a:endParaRPr>
          </a:p>
        </p:txBody>
      </p:sp>
      <p:sp>
        <p:nvSpPr>
          <p:cNvPr id="44" name="TextBox 44"/>
          <p:cNvSpPr txBox="1"/>
          <p:nvPr/>
        </p:nvSpPr>
        <p:spPr>
          <a:xfrm>
            <a:off x="12691568" y="7567797"/>
            <a:ext cx="4701680" cy="1480185"/>
          </a:xfrm>
          <a:prstGeom prst="rect">
            <a:avLst/>
          </a:prstGeom>
        </p:spPr>
        <p:txBody>
          <a:bodyPr lIns="0" tIns="0" rIns="0" bIns="0" rtlCol="0" anchor="t">
            <a:spAutoFit/>
          </a:bodyPr>
          <a:lstStyle/>
          <a:p>
            <a:pPr algn="ctr">
              <a:lnSpc>
                <a:spcPts val="2939"/>
              </a:lnSpc>
              <a:spcBef>
                <a:spcPct val="0"/>
              </a:spcBef>
            </a:pPr>
            <a:r>
              <a:rPr lang="en-US" sz="2099">
                <a:solidFill>
                  <a:srgbClr val="FFFFFF"/>
                </a:solidFill>
                <a:latin typeface="Alice Bold"/>
              </a:rPr>
              <a:t>Closure or Exit: </a:t>
            </a:r>
            <a:r>
              <a:rPr lang="en-US" sz="2099">
                <a:solidFill>
                  <a:srgbClr val="FFFFFF"/>
                </a:solidFill>
                <a:latin typeface="Alice"/>
              </a:rPr>
              <a:t>Once the user's query has been addressed satisfactorily, the interaction with the chatbot may be concluded.</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499375" y="9558296"/>
            <a:ext cx="2514600" cy="260350"/>
            <a:chOff x="0" y="0"/>
            <a:chExt cx="662281" cy="68570"/>
          </a:xfrm>
        </p:grpSpPr>
        <p:sp>
          <p:nvSpPr>
            <p:cNvPr id="3" name="Freeform 3"/>
            <p:cNvSpPr/>
            <p:nvPr/>
          </p:nvSpPr>
          <p:spPr>
            <a:xfrm>
              <a:off x="0" y="0"/>
              <a:ext cx="662281" cy="68570"/>
            </a:xfrm>
            <a:custGeom>
              <a:avLst/>
              <a:gdLst/>
              <a:ahLst/>
              <a:cxnLst/>
              <a:rect l="l" t="t" r="r" b="b"/>
              <a:pathLst>
                <a:path w="662281" h="68570">
                  <a:moveTo>
                    <a:pt x="0" y="0"/>
                  </a:moveTo>
                  <a:lnTo>
                    <a:pt x="662281" y="0"/>
                  </a:lnTo>
                  <a:lnTo>
                    <a:pt x="662281" y="68570"/>
                  </a:lnTo>
                  <a:lnTo>
                    <a:pt x="0" y="68570"/>
                  </a:lnTo>
                  <a:close/>
                </a:path>
              </a:pathLst>
            </a:custGeom>
            <a:solidFill>
              <a:srgbClr val="004AAD"/>
            </a:solidFill>
          </p:spPr>
        </p:sp>
        <p:sp>
          <p:nvSpPr>
            <p:cNvPr id="4" name="TextBox 4"/>
            <p:cNvSpPr txBox="1"/>
            <p:nvPr/>
          </p:nvSpPr>
          <p:spPr>
            <a:xfrm>
              <a:off x="0" y="-47625"/>
              <a:ext cx="662281" cy="116195"/>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0" y="9558296"/>
            <a:ext cx="1879015" cy="728704"/>
          </a:xfrm>
          <a:custGeom>
            <a:avLst/>
            <a:gdLst/>
            <a:ahLst/>
            <a:cxnLst/>
            <a:rect l="l" t="t" r="r" b="b"/>
            <a:pathLst>
              <a:path w="1879015" h="728704">
                <a:moveTo>
                  <a:pt x="0" y="0"/>
                </a:moveTo>
                <a:lnTo>
                  <a:pt x="1879015" y="0"/>
                </a:lnTo>
                <a:lnTo>
                  <a:pt x="1879015" y="728704"/>
                </a:lnTo>
                <a:lnTo>
                  <a:pt x="0" y="728704"/>
                </a:lnTo>
                <a:lnTo>
                  <a:pt x="0" y="0"/>
                </a:lnTo>
                <a:close/>
              </a:path>
            </a:pathLst>
          </a:custGeom>
          <a:blipFill>
            <a:blip r:embed="rId2"/>
            <a:stretch>
              <a:fillRect/>
            </a:stretch>
          </a:blipFill>
        </p:spPr>
      </p:sp>
      <p:sp>
        <p:nvSpPr>
          <p:cNvPr id="6" name="Freeform 6"/>
          <p:cNvSpPr/>
          <p:nvPr/>
        </p:nvSpPr>
        <p:spPr>
          <a:xfrm>
            <a:off x="16277549" y="-95848"/>
            <a:ext cx="2602805" cy="1465543"/>
          </a:xfrm>
          <a:custGeom>
            <a:avLst/>
            <a:gdLst/>
            <a:ahLst/>
            <a:cxnLst/>
            <a:rect l="l" t="t" r="r" b="b"/>
            <a:pathLst>
              <a:path w="2602805" h="1465543">
                <a:moveTo>
                  <a:pt x="0" y="0"/>
                </a:moveTo>
                <a:lnTo>
                  <a:pt x="2602804" y="0"/>
                </a:lnTo>
                <a:lnTo>
                  <a:pt x="2602804" y="1465543"/>
                </a:lnTo>
                <a:lnTo>
                  <a:pt x="0" y="1465543"/>
                </a:lnTo>
                <a:lnTo>
                  <a:pt x="0" y="0"/>
                </a:lnTo>
                <a:close/>
              </a:path>
            </a:pathLst>
          </a:custGeom>
          <a:blipFill>
            <a:blip r:embed="rId3"/>
            <a:stretch>
              <a:fillRect/>
            </a:stretch>
          </a:blipFill>
        </p:spPr>
      </p:sp>
      <p:sp>
        <p:nvSpPr>
          <p:cNvPr id="7" name="Freeform 7"/>
          <p:cNvSpPr/>
          <p:nvPr/>
        </p:nvSpPr>
        <p:spPr>
          <a:xfrm>
            <a:off x="-797766" y="0"/>
            <a:ext cx="3936778" cy="2269437"/>
          </a:xfrm>
          <a:custGeom>
            <a:avLst/>
            <a:gdLst/>
            <a:ahLst/>
            <a:cxnLst/>
            <a:rect l="l" t="t" r="r" b="b"/>
            <a:pathLst>
              <a:path w="3936778" h="2269437">
                <a:moveTo>
                  <a:pt x="0" y="0"/>
                </a:moveTo>
                <a:lnTo>
                  <a:pt x="3936779" y="0"/>
                </a:lnTo>
                <a:lnTo>
                  <a:pt x="3936779" y="2269437"/>
                </a:lnTo>
                <a:lnTo>
                  <a:pt x="0" y="2269437"/>
                </a:lnTo>
                <a:lnTo>
                  <a:pt x="0" y="0"/>
                </a:lnTo>
                <a:close/>
              </a:path>
            </a:pathLst>
          </a:custGeom>
          <a:blipFill>
            <a:blip r:embed="rId4"/>
            <a:stretch>
              <a:fillRect/>
            </a:stretch>
          </a:blipFill>
        </p:spPr>
      </p:sp>
      <p:sp>
        <p:nvSpPr>
          <p:cNvPr id="8" name="Freeform 8"/>
          <p:cNvSpPr/>
          <p:nvPr/>
        </p:nvSpPr>
        <p:spPr>
          <a:xfrm>
            <a:off x="2369058" y="-95848"/>
            <a:ext cx="2631308" cy="2639661"/>
          </a:xfrm>
          <a:custGeom>
            <a:avLst/>
            <a:gdLst/>
            <a:ahLst/>
            <a:cxnLst/>
            <a:rect l="l" t="t" r="r" b="b"/>
            <a:pathLst>
              <a:path w="2631308" h="2639661">
                <a:moveTo>
                  <a:pt x="0" y="0"/>
                </a:moveTo>
                <a:lnTo>
                  <a:pt x="2631308" y="0"/>
                </a:lnTo>
                <a:lnTo>
                  <a:pt x="2631308" y="2639661"/>
                </a:lnTo>
                <a:lnTo>
                  <a:pt x="0" y="2639661"/>
                </a:lnTo>
                <a:lnTo>
                  <a:pt x="0" y="0"/>
                </a:lnTo>
                <a:close/>
              </a:path>
            </a:pathLst>
          </a:custGeom>
          <a:blipFill>
            <a:blip r:embed="rId5"/>
            <a:stretch>
              <a:fillRect/>
            </a:stretch>
          </a:blipFill>
        </p:spPr>
      </p:sp>
      <p:sp>
        <p:nvSpPr>
          <p:cNvPr id="9" name="Freeform 9"/>
          <p:cNvSpPr/>
          <p:nvPr/>
        </p:nvSpPr>
        <p:spPr>
          <a:xfrm>
            <a:off x="4837677" y="-95848"/>
            <a:ext cx="2695945" cy="2695945"/>
          </a:xfrm>
          <a:custGeom>
            <a:avLst/>
            <a:gdLst/>
            <a:ahLst/>
            <a:cxnLst/>
            <a:rect l="l" t="t" r="r" b="b"/>
            <a:pathLst>
              <a:path w="2695945" h="2695945">
                <a:moveTo>
                  <a:pt x="0" y="0"/>
                </a:moveTo>
                <a:lnTo>
                  <a:pt x="2695945" y="0"/>
                </a:lnTo>
                <a:lnTo>
                  <a:pt x="2695945" y="2695945"/>
                </a:lnTo>
                <a:lnTo>
                  <a:pt x="0" y="2695945"/>
                </a:lnTo>
                <a:lnTo>
                  <a:pt x="0" y="0"/>
                </a:lnTo>
                <a:close/>
              </a:path>
            </a:pathLst>
          </a:custGeom>
          <a:blipFill>
            <a:blip r:embed="rId6"/>
            <a:stretch>
              <a:fillRect/>
            </a:stretch>
          </a:blipFill>
        </p:spPr>
      </p:sp>
      <p:sp>
        <p:nvSpPr>
          <p:cNvPr id="10" name="Freeform 10"/>
          <p:cNvSpPr/>
          <p:nvPr/>
        </p:nvSpPr>
        <p:spPr>
          <a:xfrm>
            <a:off x="-925414" y="2488818"/>
            <a:ext cx="4610126" cy="2749312"/>
          </a:xfrm>
          <a:custGeom>
            <a:avLst/>
            <a:gdLst/>
            <a:ahLst/>
            <a:cxnLst/>
            <a:rect l="l" t="t" r="r" b="b"/>
            <a:pathLst>
              <a:path w="4610126" h="2749312">
                <a:moveTo>
                  <a:pt x="0" y="0"/>
                </a:moveTo>
                <a:lnTo>
                  <a:pt x="4610126" y="0"/>
                </a:lnTo>
                <a:lnTo>
                  <a:pt x="4610126" y="2749312"/>
                </a:lnTo>
                <a:lnTo>
                  <a:pt x="0" y="2749312"/>
                </a:lnTo>
                <a:lnTo>
                  <a:pt x="0" y="0"/>
                </a:lnTo>
                <a:close/>
              </a:path>
            </a:pathLst>
          </a:custGeom>
          <a:blipFill>
            <a:blip r:embed="rId7"/>
            <a:stretch>
              <a:fillRect/>
            </a:stretch>
          </a:blipFill>
        </p:spPr>
      </p:sp>
      <p:sp>
        <p:nvSpPr>
          <p:cNvPr id="11" name="Freeform 11"/>
          <p:cNvSpPr/>
          <p:nvPr/>
        </p:nvSpPr>
        <p:spPr>
          <a:xfrm>
            <a:off x="2841139" y="2375957"/>
            <a:ext cx="6023238" cy="2708389"/>
          </a:xfrm>
          <a:custGeom>
            <a:avLst/>
            <a:gdLst/>
            <a:ahLst/>
            <a:cxnLst/>
            <a:rect l="l" t="t" r="r" b="b"/>
            <a:pathLst>
              <a:path w="6023238" h="2708389">
                <a:moveTo>
                  <a:pt x="0" y="0"/>
                </a:moveTo>
                <a:lnTo>
                  <a:pt x="6023237" y="0"/>
                </a:lnTo>
                <a:lnTo>
                  <a:pt x="6023237" y="2708390"/>
                </a:lnTo>
                <a:lnTo>
                  <a:pt x="0" y="2708390"/>
                </a:lnTo>
                <a:lnTo>
                  <a:pt x="0" y="0"/>
                </a:lnTo>
                <a:close/>
              </a:path>
            </a:pathLst>
          </a:custGeom>
          <a:blipFill>
            <a:blip r:embed="rId8"/>
            <a:stretch>
              <a:fillRect/>
            </a:stretch>
          </a:blipFill>
        </p:spPr>
      </p:sp>
      <p:sp>
        <p:nvSpPr>
          <p:cNvPr id="12" name="Freeform 12"/>
          <p:cNvSpPr/>
          <p:nvPr/>
        </p:nvSpPr>
        <p:spPr>
          <a:xfrm>
            <a:off x="2339737" y="2642601"/>
            <a:ext cx="2319276" cy="2441746"/>
          </a:xfrm>
          <a:custGeom>
            <a:avLst/>
            <a:gdLst/>
            <a:ahLst/>
            <a:cxnLst/>
            <a:rect l="l" t="t" r="r" b="b"/>
            <a:pathLst>
              <a:path w="2319276" h="2441746">
                <a:moveTo>
                  <a:pt x="0" y="0"/>
                </a:moveTo>
                <a:lnTo>
                  <a:pt x="2319275" y="0"/>
                </a:lnTo>
                <a:lnTo>
                  <a:pt x="2319275" y="2441746"/>
                </a:lnTo>
                <a:lnTo>
                  <a:pt x="0" y="2441746"/>
                </a:lnTo>
                <a:lnTo>
                  <a:pt x="0" y="0"/>
                </a:lnTo>
                <a:close/>
              </a:path>
            </a:pathLst>
          </a:custGeom>
          <a:blipFill>
            <a:blip r:embed="rId9"/>
            <a:stretch>
              <a:fillRect/>
            </a:stretch>
          </a:blipFill>
        </p:spPr>
      </p:sp>
      <p:sp>
        <p:nvSpPr>
          <p:cNvPr id="13" name="Freeform 13"/>
          <p:cNvSpPr/>
          <p:nvPr/>
        </p:nvSpPr>
        <p:spPr>
          <a:xfrm>
            <a:off x="-1298365" y="5342905"/>
            <a:ext cx="6298731" cy="3800789"/>
          </a:xfrm>
          <a:custGeom>
            <a:avLst/>
            <a:gdLst/>
            <a:ahLst/>
            <a:cxnLst/>
            <a:rect l="l" t="t" r="r" b="b"/>
            <a:pathLst>
              <a:path w="6298731" h="3800789">
                <a:moveTo>
                  <a:pt x="0" y="0"/>
                </a:moveTo>
                <a:lnTo>
                  <a:pt x="6298731" y="0"/>
                </a:lnTo>
                <a:lnTo>
                  <a:pt x="6298731" y="3800789"/>
                </a:lnTo>
                <a:lnTo>
                  <a:pt x="0" y="3800789"/>
                </a:lnTo>
                <a:lnTo>
                  <a:pt x="0" y="0"/>
                </a:lnTo>
                <a:close/>
              </a:path>
            </a:pathLst>
          </a:custGeom>
          <a:blipFill>
            <a:blip r:embed="rId10"/>
            <a:stretch>
              <a:fillRect/>
            </a:stretch>
          </a:blipFill>
        </p:spPr>
      </p:sp>
      <p:sp>
        <p:nvSpPr>
          <p:cNvPr id="14" name="TextBox 14"/>
          <p:cNvSpPr txBox="1"/>
          <p:nvPr/>
        </p:nvSpPr>
        <p:spPr>
          <a:xfrm>
            <a:off x="7794372" y="1428643"/>
            <a:ext cx="10045208" cy="8797950"/>
          </a:xfrm>
          <a:prstGeom prst="rect">
            <a:avLst/>
          </a:prstGeom>
        </p:spPr>
        <p:txBody>
          <a:bodyPr lIns="0" tIns="0" rIns="0" bIns="0" rtlCol="0" anchor="t">
            <a:spAutoFit/>
          </a:bodyPr>
          <a:lstStyle/>
          <a:p>
            <a:pPr>
              <a:lnSpc>
                <a:spcPts val="3323"/>
              </a:lnSpc>
            </a:pPr>
            <a:r>
              <a:rPr lang="en-US" sz="2374">
                <a:solidFill>
                  <a:srgbClr val="000000"/>
                </a:solidFill>
                <a:latin typeface="Alice Bold"/>
              </a:rPr>
              <a:t>For Frontend: </a:t>
            </a:r>
          </a:p>
          <a:p>
            <a:pPr>
              <a:lnSpc>
                <a:spcPts val="3323"/>
              </a:lnSpc>
            </a:pPr>
            <a:r>
              <a:rPr lang="en-US" sz="2374">
                <a:solidFill>
                  <a:srgbClr val="000000"/>
                </a:solidFill>
                <a:latin typeface="Alice Bold"/>
              </a:rPr>
              <a:t>                  </a:t>
            </a:r>
            <a:r>
              <a:rPr lang="en-US" sz="2374">
                <a:solidFill>
                  <a:srgbClr val="000000"/>
                </a:solidFill>
                <a:latin typeface="Alice"/>
              </a:rPr>
              <a:t>For the frontend of the website, we </a:t>
            </a:r>
            <a:r>
              <a:rPr lang="en-US" sz="2374">
                <a:solidFill>
                  <a:srgbClr val="000000"/>
                </a:solidFill>
                <a:latin typeface="Alice Bold"/>
              </a:rPr>
              <a:t>HTML </a:t>
            </a:r>
            <a:r>
              <a:rPr lang="en-US" sz="2374">
                <a:solidFill>
                  <a:srgbClr val="000000"/>
                </a:solidFill>
                <a:latin typeface="Alice"/>
              </a:rPr>
              <a:t>(for structuring the website), </a:t>
            </a:r>
            <a:r>
              <a:rPr lang="en-US" sz="2374">
                <a:solidFill>
                  <a:srgbClr val="000000"/>
                </a:solidFill>
                <a:latin typeface="Alice Bold"/>
              </a:rPr>
              <a:t>CSS </a:t>
            </a:r>
            <a:r>
              <a:rPr lang="en-US" sz="2374">
                <a:solidFill>
                  <a:srgbClr val="000000"/>
                </a:solidFill>
                <a:latin typeface="Alice"/>
              </a:rPr>
              <a:t>(for styling the website), and </a:t>
            </a:r>
            <a:r>
              <a:rPr lang="en-US" sz="2374">
                <a:solidFill>
                  <a:srgbClr val="000000"/>
                </a:solidFill>
                <a:latin typeface="Alice Bold"/>
              </a:rPr>
              <a:t>JavaScript </a:t>
            </a:r>
            <a:r>
              <a:rPr lang="en-US" sz="2374">
                <a:solidFill>
                  <a:srgbClr val="000000"/>
                </a:solidFill>
                <a:latin typeface="Alice"/>
              </a:rPr>
              <a:t>(for adding the logics to the websites) by these technologies we made our website’s frontend attractive and interactive.</a:t>
            </a:r>
          </a:p>
          <a:p>
            <a:pPr>
              <a:lnSpc>
                <a:spcPts val="3323"/>
              </a:lnSpc>
            </a:pPr>
            <a:endParaRPr lang="en-US" sz="2374">
              <a:solidFill>
                <a:srgbClr val="000000"/>
              </a:solidFill>
              <a:latin typeface="Alice"/>
            </a:endParaRPr>
          </a:p>
          <a:p>
            <a:pPr>
              <a:lnSpc>
                <a:spcPts val="3323"/>
              </a:lnSpc>
            </a:pPr>
            <a:r>
              <a:rPr lang="en-US" sz="2374">
                <a:solidFill>
                  <a:srgbClr val="000000"/>
                </a:solidFill>
                <a:latin typeface="Alice Bold"/>
              </a:rPr>
              <a:t>For Backend:</a:t>
            </a:r>
          </a:p>
          <a:p>
            <a:pPr>
              <a:lnSpc>
                <a:spcPts val="3323"/>
              </a:lnSpc>
            </a:pPr>
            <a:r>
              <a:rPr lang="en-US" sz="2374">
                <a:solidFill>
                  <a:srgbClr val="000000"/>
                </a:solidFill>
                <a:latin typeface="Alice Bold"/>
              </a:rPr>
              <a:t>                   </a:t>
            </a:r>
            <a:r>
              <a:rPr lang="en-US" sz="2374">
                <a:solidFill>
                  <a:srgbClr val="000000"/>
                </a:solidFill>
                <a:latin typeface="Alice"/>
              </a:rPr>
              <a:t>For linking our website to the database and perform the backend tasks we use </a:t>
            </a:r>
            <a:r>
              <a:rPr lang="en-US" sz="2374">
                <a:solidFill>
                  <a:srgbClr val="000000"/>
                </a:solidFill>
                <a:latin typeface="Alice Bold"/>
              </a:rPr>
              <a:t>Node.js</a:t>
            </a:r>
            <a:r>
              <a:rPr lang="en-US" sz="2374">
                <a:solidFill>
                  <a:srgbClr val="000000"/>
                </a:solidFill>
                <a:latin typeface="Alice"/>
              </a:rPr>
              <a:t> and </a:t>
            </a:r>
            <a:r>
              <a:rPr lang="en-US" sz="2374">
                <a:solidFill>
                  <a:srgbClr val="000000"/>
                </a:solidFill>
                <a:latin typeface="Alice Bold"/>
              </a:rPr>
              <a:t>Express.js</a:t>
            </a:r>
            <a:r>
              <a:rPr lang="en-US" sz="2374">
                <a:solidFill>
                  <a:srgbClr val="000000"/>
                </a:solidFill>
                <a:latin typeface="Alice"/>
              </a:rPr>
              <a:t>. These technologies ensure the smooth working of our website.</a:t>
            </a:r>
          </a:p>
          <a:p>
            <a:pPr>
              <a:lnSpc>
                <a:spcPts val="3323"/>
              </a:lnSpc>
            </a:pPr>
            <a:endParaRPr lang="en-US" sz="2374">
              <a:solidFill>
                <a:srgbClr val="000000"/>
              </a:solidFill>
              <a:latin typeface="Alice"/>
            </a:endParaRPr>
          </a:p>
          <a:p>
            <a:pPr>
              <a:lnSpc>
                <a:spcPts val="3323"/>
              </a:lnSpc>
            </a:pPr>
            <a:r>
              <a:rPr lang="en-US" sz="2374">
                <a:solidFill>
                  <a:srgbClr val="000000"/>
                </a:solidFill>
                <a:latin typeface="Alice Bold"/>
              </a:rPr>
              <a:t>Database:</a:t>
            </a:r>
          </a:p>
          <a:p>
            <a:pPr>
              <a:lnSpc>
                <a:spcPts val="3323"/>
              </a:lnSpc>
            </a:pPr>
            <a:r>
              <a:rPr lang="en-US" sz="2374">
                <a:solidFill>
                  <a:srgbClr val="000000"/>
                </a:solidFill>
                <a:latin typeface="Alice Bold"/>
              </a:rPr>
              <a:t>                </a:t>
            </a:r>
            <a:r>
              <a:rPr lang="en-US" sz="2374">
                <a:solidFill>
                  <a:srgbClr val="000000"/>
                </a:solidFill>
                <a:latin typeface="Alice"/>
              </a:rPr>
              <a:t>For storing the data of user, symptoms and remedies we use </a:t>
            </a:r>
            <a:r>
              <a:rPr lang="en-US" sz="2374">
                <a:solidFill>
                  <a:srgbClr val="000000"/>
                </a:solidFill>
                <a:latin typeface="Alice Bold"/>
              </a:rPr>
              <a:t>PostgreSQL</a:t>
            </a:r>
            <a:r>
              <a:rPr lang="en-US" sz="2374">
                <a:solidFill>
                  <a:srgbClr val="000000"/>
                </a:solidFill>
                <a:latin typeface="Alice"/>
              </a:rPr>
              <a:t> or </a:t>
            </a:r>
            <a:r>
              <a:rPr lang="en-US" sz="2374">
                <a:solidFill>
                  <a:srgbClr val="000000"/>
                </a:solidFill>
                <a:latin typeface="Alice Bold"/>
              </a:rPr>
              <a:t>MongoDB</a:t>
            </a:r>
            <a:r>
              <a:rPr lang="en-US" sz="2374">
                <a:solidFill>
                  <a:srgbClr val="000000"/>
                </a:solidFill>
                <a:latin typeface="Alice"/>
              </a:rPr>
              <a:t> as our database.</a:t>
            </a:r>
          </a:p>
          <a:p>
            <a:pPr>
              <a:lnSpc>
                <a:spcPts val="3323"/>
              </a:lnSpc>
            </a:pPr>
            <a:endParaRPr lang="en-US" sz="2374">
              <a:solidFill>
                <a:srgbClr val="000000"/>
              </a:solidFill>
              <a:latin typeface="Alice"/>
            </a:endParaRPr>
          </a:p>
          <a:p>
            <a:pPr>
              <a:lnSpc>
                <a:spcPts val="3323"/>
              </a:lnSpc>
            </a:pPr>
            <a:r>
              <a:rPr lang="en-US" sz="2374">
                <a:solidFill>
                  <a:srgbClr val="000000"/>
                </a:solidFill>
                <a:latin typeface="Alice Bold"/>
              </a:rPr>
              <a:t>For Chat Bot:</a:t>
            </a:r>
          </a:p>
          <a:p>
            <a:pPr>
              <a:lnSpc>
                <a:spcPts val="3323"/>
              </a:lnSpc>
            </a:pPr>
            <a:r>
              <a:rPr lang="en-US" sz="2374">
                <a:solidFill>
                  <a:srgbClr val="000000"/>
                </a:solidFill>
                <a:latin typeface="Alice"/>
              </a:rPr>
              <a:t>                    For making and training the chat bot we use </a:t>
            </a:r>
            <a:r>
              <a:rPr lang="en-US" sz="2374">
                <a:solidFill>
                  <a:srgbClr val="000000"/>
                </a:solidFill>
                <a:latin typeface="Alice Bold"/>
              </a:rPr>
              <a:t>Intel oneAPI ToolKit</a:t>
            </a:r>
            <a:r>
              <a:rPr lang="en-US" sz="2374">
                <a:solidFill>
                  <a:srgbClr val="000000"/>
                </a:solidFill>
                <a:latin typeface="Alice"/>
              </a:rPr>
              <a:t> from which we use Intel Extension for Pytorch (ipex).</a:t>
            </a:r>
          </a:p>
          <a:p>
            <a:pPr>
              <a:lnSpc>
                <a:spcPts val="3323"/>
              </a:lnSpc>
            </a:pPr>
            <a:endParaRPr lang="en-US" sz="2374">
              <a:solidFill>
                <a:srgbClr val="000000"/>
              </a:solidFill>
              <a:latin typeface="Alice"/>
            </a:endParaRPr>
          </a:p>
          <a:p>
            <a:pPr>
              <a:lnSpc>
                <a:spcPts val="3323"/>
              </a:lnSpc>
            </a:pPr>
            <a:r>
              <a:rPr lang="en-US" sz="2374">
                <a:solidFill>
                  <a:srgbClr val="000000"/>
                </a:solidFill>
                <a:latin typeface="Alice Bold"/>
              </a:rPr>
              <a:t>For Chatbot API: </a:t>
            </a:r>
          </a:p>
          <a:p>
            <a:pPr>
              <a:lnSpc>
                <a:spcPts val="3323"/>
              </a:lnSpc>
              <a:spcBef>
                <a:spcPct val="0"/>
              </a:spcBef>
            </a:pPr>
            <a:r>
              <a:rPr lang="en-US" sz="2374">
                <a:solidFill>
                  <a:srgbClr val="000000"/>
                </a:solidFill>
                <a:latin typeface="Alice"/>
              </a:rPr>
              <a:t>                            For making our chatbot API live we use </a:t>
            </a:r>
            <a:r>
              <a:rPr lang="en-US" sz="2374">
                <a:solidFill>
                  <a:srgbClr val="000000"/>
                </a:solidFill>
                <a:latin typeface="Alice Bold"/>
              </a:rPr>
              <a:t>Render</a:t>
            </a:r>
            <a:r>
              <a:rPr lang="en-US" sz="2374">
                <a:solidFill>
                  <a:srgbClr val="000000"/>
                </a:solidFill>
                <a:latin typeface="Alice"/>
              </a:rPr>
              <a:t>.</a:t>
            </a:r>
          </a:p>
        </p:txBody>
      </p:sp>
      <p:sp>
        <p:nvSpPr>
          <p:cNvPr id="15" name="Freeform 15"/>
          <p:cNvSpPr/>
          <p:nvPr/>
        </p:nvSpPr>
        <p:spPr>
          <a:xfrm>
            <a:off x="3499375" y="5342905"/>
            <a:ext cx="3605568" cy="3605568"/>
          </a:xfrm>
          <a:custGeom>
            <a:avLst/>
            <a:gdLst/>
            <a:ahLst/>
            <a:cxnLst/>
            <a:rect l="l" t="t" r="r" b="b"/>
            <a:pathLst>
              <a:path w="3605568" h="3605568">
                <a:moveTo>
                  <a:pt x="0" y="0"/>
                </a:moveTo>
                <a:lnTo>
                  <a:pt x="3605567" y="0"/>
                </a:lnTo>
                <a:lnTo>
                  <a:pt x="3605567" y="3605567"/>
                </a:lnTo>
                <a:lnTo>
                  <a:pt x="0" y="3605567"/>
                </a:lnTo>
                <a:lnTo>
                  <a:pt x="0" y="0"/>
                </a:lnTo>
                <a:close/>
              </a:path>
            </a:pathLst>
          </a:custGeom>
          <a:blipFill>
            <a:blip r:embed="rId11"/>
            <a:stretch>
              <a:fillRect/>
            </a:stretch>
          </a:blipFill>
        </p:spPr>
      </p:sp>
      <p:sp>
        <p:nvSpPr>
          <p:cNvPr id="16" name="TextBox 16"/>
          <p:cNvSpPr txBox="1"/>
          <p:nvPr/>
        </p:nvSpPr>
        <p:spPr>
          <a:xfrm>
            <a:off x="7794372" y="466832"/>
            <a:ext cx="9063456" cy="1018961"/>
          </a:xfrm>
          <a:prstGeom prst="rect">
            <a:avLst/>
          </a:prstGeom>
        </p:spPr>
        <p:txBody>
          <a:bodyPr lIns="0" tIns="0" rIns="0" bIns="0" rtlCol="0" anchor="t">
            <a:spAutoFit/>
          </a:bodyPr>
          <a:lstStyle/>
          <a:p>
            <a:pPr>
              <a:lnSpc>
                <a:spcPts val="8411"/>
              </a:lnSpc>
            </a:pPr>
            <a:r>
              <a:rPr lang="en-US" sz="6008">
                <a:solidFill>
                  <a:srgbClr val="004AAD"/>
                </a:solidFill>
                <a:latin typeface="League Spartan"/>
              </a:rPr>
              <a:t>TECHNOLOGIES USED</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1330</Words>
  <Application>Microsoft Office PowerPoint</Application>
  <PresentationFormat>Custom</PresentationFormat>
  <Paragraphs>117</Paragraphs>
  <Slides>15</Slides>
  <Notes>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15</vt:i4>
      </vt:variant>
    </vt:vector>
  </HeadingPairs>
  <TitlesOfParts>
    <vt:vector size="27" baseType="lpstr">
      <vt:lpstr>Alice</vt:lpstr>
      <vt:lpstr>Poppins</vt:lpstr>
      <vt:lpstr>Archivo Black</vt:lpstr>
      <vt:lpstr>Alfa Slab One</vt:lpstr>
      <vt:lpstr>Arial</vt:lpstr>
      <vt:lpstr>Lato Bold</vt:lpstr>
      <vt:lpstr>League Spartan Bold</vt:lpstr>
      <vt:lpstr>Poppins Bold</vt:lpstr>
      <vt:lpstr>League Spartan</vt:lpstr>
      <vt:lpstr>Calibri</vt:lpstr>
      <vt:lpstr>Alice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dc:title>
  <cp:lastModifiedBy>Ishika Bansal</cp:lastModifiedBy>
  <cp:revision>2</cp:revision>
  <dcterms:created xsi:type="dcterms:W3CDTF">2006-08-16T00:00:00Z</dcterms:created>
  <dcterms:modified xsi:type="dcterms:W3CDTF">2024-03-21T05:22:37Z</dcterms:modified>
  <dc:identifier>DAGABDsNfSU</dc:identifier>
</cp:coreProperties>
</file>